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1"/>
  </p:sldMasterIdLst>
  <p:notesMasterIdLst>
    <p:notesMasterId r:id="rId44"/>
  </p:notesMasterIdLst>
  <p:sldIdLst>
    <p:sldId id="256" r:id="rId2"/>
    <p:sldId id="257" r:id="rId3"/>
    <p:sldId id="258" r:id="rId4"/>
    <p:sldId id="259" r:id="rId5"/>
    <p:sldId id="261" r:id="rId6"/>
    <p:sldId id="263" r:id="rId7"/>
    <p:sldId id="265" r:id="rId8"/>
    <p:sldId id="266" r:id="rId9"/>
    <p:sldId id="274" r:id="rId10"/>
    <p:sldId id="267" r:id="rId11"/>
    <p:sldId id="275" r:id="rId12"/>
    <p:sldId id="268" r:id="rId13"/>
    <p:sldId id="276" r:id="rId14"/>
    <p:sldId id="277" r:id="rId15"/>
    <p:sldId id="278" r:id="rId16"/>
    <p:sldId id="279" r:id="rId17"/>
    <p:sldId id="280" r:id="rId18"/>
    <p:sldId id="281" r:id="rId19"/>
    <p:sldId id="282" r:id="rId20"/>
    <p:sldId id="284" r:id="rId21"/>
    <p:sldId id="269" r:id="rId22"/>
    <p:sldId id="285" r:id="rId23"/>
    <p:sldId id="270" r:id="rId24"/>
    <p:sldId id="286" r:id="rId25"/>
    <p:sldId id="287" r:id="rId26"/>
    <p:sldId id="288" r:id="rId27"/>
    <p:sldId id="289" r:id="rId28"/>
    <p:sldId id="290" r:id="rId29"/>
    <p:sldId id="271" r:id="rId30"/>
    <p:sldId id="293" r:id="rId31"/>
    <p:sldId id="294" r:id="rId32"/>
    <p:sldId id="295" r:id="rId33"/>
    <p:sldId id="272" r:id="rId34"/>
    <p:sldId id="296" r:id="rId35"/>
    <p:sldId id="297" r:id="rId36"/>
    <p:sldId id="298" r:id="rId37"/>
    <p:sldId id="299" r:id="rId38"/>
    <p:sldId id="300" r:id="rId39"/>
    <p:sldId id="273" r:id="rId40"/>
    <p:sldId id="291" r:id="rId41"/>
    <p:sldId id="292" r:id="rId42"/>
    <p:sldId id="30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59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6F37F-AC04-49C3-A4BF-960D8EA89FBC}"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15680-3AFA-446B-A822-15E8C66E661E}" type="slidenum">
              <a:rPr lang="en-US" smtClean="0"/>
              <a:t>‹#›</a:t>
            </a:fld>
            <a:endParaRPr lang="en-US"/>
          </a:p>
        </p:txBody>
      </p:sp>
    </p:spTree>
    <p:extLst>
      <p:ext uri="{BB962C8B-B14F-4D97-AF65-F5344CB8AC3E}">
        <p14:creationId xmlns:p14="http://schemas.microsoft.com/office/powerpoint/2010/main" val="4028467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315680-3AFA-446B-A822-15E8C66E661E}" type="slidenum">
              <a:rPr lang="en-US" smtClean="0"/>
              <a:t>1</a:t>
            </a:fld>
            <a:endParaRPr lang="en-US"/>
          </a:p>
        </p:txBody>
      </p:sp>
    </p:spTree>
    <p:extLst>
      <p:ext uri="{BB962C8B-B14F-4D97-AF65-F5344CB8AC3E}">
        <p14:creationId xmlns:p14="http://schemas.microsoft.com/office/powerpoint/2010/main" val="169327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047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062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9799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50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312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239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2165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573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6824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434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65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extLst>
              <a:ext uri="{BEBA8EAE-BF5A-486C-A8C5-ECC9F3942E4B}">
                <a14:imgProps xmlns:a14="http://schemas.microsoft.com/office/drawing/2010/main">
                  <a14:imgLayer r:embed="rId14">
                    <a14:imgEffect>
                      <a14:colorTemperature colorTemp="7200"/>
                    </a14:imgEffect>
                    <a14:imgEffect>
                      <a14:brightnessContrast bright="10000"/>
                    </a14:imgEffect>
                  </a14:imgLayer>
                </a14:imgProps>
              </a:ext>
            </a:extLst>
          </a:blip>
          <a:srcRect/>
          <a:stretch>
            <a:fillRect l="70000" t="65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5/13/2022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67832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p:nvSpPr>
        <p:spPr>
          <a:xfrm>
            <a:off x="248950" y="192505"/>
            <a:ext cx="6188489" cy="2123658"/>
          </a:xfrm>
          <a:prstGeom prst="rect">
            <a:avLst/>
          </a:prstGeom>
          <a:noFill/>
        </p:spPr>
        <p:txBody>
          <a:bodyPr wrap="non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A project report</a:t>
            </a:r>
          </a:p>
          <a:p>
            <a:pPr algn="ctr"/>
            <a:r>
              <a:rPr lang="en-US" sz="4400" dirty="0" smtClean="0">
                <a:ln w="0"/>
                <a:effectLst>
                  <a:outerShdw blurRad="38100" dist="19050" dir="2700000" algn="tl" rotWithShape="0">
                    <a:schemeClr val="dk1">
                      <a:alpha val="40000"/>
                    </a:schemeClr>
                  </a:outerShdw>
                </a:effectLst>
              </a:rPr>
              <a:t>On</a:t>
            </a:r>
          </a:p>
          <a:p>
            <a:pPr algn="ctr"/>
            <a:r>
              <a:rPr lang="en-US" sz="4400" dirty="0" smtClean="0">
                <a:ln w="0"/>
                <a:effectLst>
                  <a:outerShdw blurRad="38100" dist="19050" dir="2700000" algn="tl" rotWithShape="0">
                    <a:schemeClr val="dk1">
                      <a:alpha val="40000"/>
                    </a:schemeClr>
                  </a:outerShdw>
                </a:effectLst>
              </a:rPr>
              <a:t>Housing – Price Prediction</a:t>
            </a:r>
            <a:endParaRPr lang="en-US" sz="4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24247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2">
            <a:schemeClr val="accent2"/>
          </a:lnRef>
          <a:fillRef idx="1">
            <a:schemeClr val="lt1"/>
          </a:fillRef>
          <a:effectRef idx="0">
            <a:schemeClr val="accent2"/>
          </a:effectRef>
          <a:fontRef idx="minor">
            <a:schemeClr val="dk1"/>
          </a:fontRef>
        </p:style>
        <p:txBody>
          <a:bodyPr/>
          <a:lstStyle/>
          <a:p>
            <a:r>
              <a:rPr lang="en-US" dirty="0"/>
              <a:t>Data Analysis steps :</a:t>
            </a:r>
            <a:endParaRPr lang="en-US" dirty="0"/>
          </a:p>
        </p:txBody>
      </p:sp>
      <p:sp>
        <p:nvSpPr>
          <p:cNvPr id="3" name="Content Placeholder 2"/>
          <p:cNvSpPr>
            <a:spLocks noGrp="1"/>
          </p:cNvSpPr>
          <p:nvPr>
            <p:ph idx="1"/>
          </p:nvPr>
        </p:nvSpPr>
        <p:spPr>
          <a:noFill/>
          <a:ln>
            <a:noFill/>
          </a:ln>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4" name="Rectangle 3"/>
          <p:cNvSpPr/>
          <p:nvPr/>
        </p:nvSpPr>
        <p:spPr>
          <a:xfrm>
            <a:off x="838199" y="1825625"/>
            <a:ext cx="2519855"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Import Libraries</a:t>
            </a:r>
            <a:endParaRPr lang="en-US" dirty="0"/>
          </a:p>
        </p:txBody>
      </p:sp>
      <p:sp>
        <p:nvSpPr>
          <p:cNvPr id="5" name="Rectangle 4"/>
          <p:cNvSpPr/>
          <p:nvPr/>
        </p:nvSpPr>
        <p:spPr>
          <a:xfrm>
            <a:off x="4430110" y="1825625"/>
            <a:ext cx="2648607"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Import Dataset</a:t>
            </a:r>
            <a:endParaRPr lang="en-US" dirty="0"/>
          </a:p>
        </p:txBody>
      </p:sp>
      <p:sp>
        <p:nvSpPr>
          <p:cNvPr id="6" name="Rectangle 5"/>
          <p:cNvSpPr/>
          <p:nvPr/>
        </p:nvSpPr>
        <p:spPr>
          <a:xfrm>
            <a:off x="838199" y="4001294"/>
            <a:ext cx="2519855"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Ordinal encoding</a:t>
            </a:r>
            <a:endParaRPr lang="en-US" dirty="0"/>
          </a:p>
        </p:txBody>
      </p:sp>
      <p:sp>
        <p:nvSpPr>
          <p:cNvPr id="7" name="Rectangle 6"/>
          <p:cNvSpPr/>
          <p:nvPr/>
        </p:nvSpPr>
        <p:spPr>
          <a:xfrm>
            <a:off x="8321565" y="4001294"/>
            <a:ext cx="2519855"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Finding null values</a:t>
            </a:r>
            <a:endParaRPr lang="en-US" dirty="0"/>
          </a:p>
        </p:txBody>
      </p:sp>
      <p:sp>
        <p:nvSpPr>
          <p:cNvPr id="8" name="Rectangle 7"/>
          <p:cNvSpPr/>
          <p:nvPr/>
        </p:nvSpPr>
        <p:spPr>
          <a:xfrm>
            <a:off x="8363605" y="1825625"/>
            <a:ext cx="2519855"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Data Pre Processing</a:t>
            </a:r>
            <a:endParaRPr lang="en-US" dirty="0"/>
          </a:p>
        </p:txBody>
      </p:sp>
      <p:sp>
        <p:nvSpPr>
          <p:cNvPr id="9" name="Rectangle 8"/>
          <p:cNvSpPr/>
          <p:nvPr/>
        </p:nvSpPr>
        <p:spPr>
          <a:xfrm>
            <a:off x="4579882" y="4001294"/>
            <a:ext cx="2519855" cy="10594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Visualization</a:t>
            </a:r>
            <a:endParaRPr lang="en-US" dirty="0"/>
          </a:p>
        </p:txBody>
      </p:sp>
      <p:sp>
        <p:nvSpPr>
          <p:cNvPr id="10" name="Right Arrow 9"/>
          <p:cNvSpPr/>
          <p:nvPr/>
        </p:nvSpPr>
        <p:spPr>
          <a:xfrm>
            <a:off x="3531002" y="2134870"/>
            <a:ext cx="726160" cy="44097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ight Arrow 10"/>
          <p:cNvSpPr/>
          <p:nvPr/>
        </p:nvSpPr>
        <p:spPr>
          <a:xfrm rot="5400000">
            <a:off x="9218411" y="3222705"/>
            <a:ext cx="726160" cy="44097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ight Arrow 11"/>
          <p:cNvSpPr/>
          <p:nvPr/>
        </p:nvSpPr>
        <p:spPr>
          <a:xfrm rot="10800000">
            <a:off x="7347098" y="4303581"/>
            <a:ext cx="726160" cy="44097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ight Arrow 12"/>
          <p:cNvSpPr/>
          <p:nvPr/>
        </p:nvSpPr>
        <p:spPr>
          <a:xfrm rot="10800000">
            <a:off x="3533156" y="4305978"/>
            <a:ext cx="726160" cy="44097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ight Arrow 13"/>
          <p:cNvSpPr/>
          <p:nvPr/>
        </p:nvSpPr>
        <p:spPr>
          <a:xfrm>
            <a:off x="7348884" y="2184490"/>
            <a:ext cx="726160" cy="44097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0963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Sources and their formats</a:t>
            </a:r>
            <a:endParaRPr lang="en-US" b="1" dirty="0"/>
          </a:p>
        </p:txBody>
      </p:sp>
      <p:sp>
        <p:nvSpPr>
          <p:cNvPr id="3" name="Content Placeholder 2"/>
          <p:cNvSpPr>
            <a:spLocks noGrp="1"/>
          </p:cNvSpPr>
          <p:nvPr>
            <p:ph idx="1"/>
          </p:nvPr>
        </p:nvSpPr>
        <p:spPr/>
        <p:txBody>
          <a:bodyPr/>
          <a:lstStyle/>
          <a:p>
            <a:r>
              <a:rPr lang="en-US" dirty="0"/>
              <a:t>The dataset was compiled by a US-based housing company named Surprise Housing. </a:t>
            </a:r>
            <a:endParaRPr lang="en-US" dirty="0" smtClean="0"/>
          </a:p>
          <a:p>
            <a:r>
              <a:rPr lang="en-US" dirty="0" smtClean="0"/>
              <a:t>The </a:t>
            </a:r>
            <a:r>
              <a:rPr lang="en-US" dirty="0"/>
              <a:t>company has collected a data set from the sale of houses in Australia. The dataset was made available in .csv file format. </a:t>
            </a:r>
            <a:endParaRPr lang="en-US" dirty="0" smtClean="0"/>
          </a:p>
          <a:p>
            <a:r>
              <a:rPr lang="en-US" dirty="0" smtClean="0"/>
              <a:t>There </a:t>
            </a:r>
            <a:r>
              <a:rPr lang="en-US" dirty="0"/>
              <a:t>are 2 datasets: One for training the predictive machine learning models and the second one to be used by the models for predicting the </a:t>
            </a:r>
            <a:r>
              <a:rPr lang="en-US" dirty="0" err="1" smtClean="0"/>
              <a:t>SalePrice</a:t>
            </a:r>
            <a:r>
              <a:rPr lang="en-US" dirty="0" smtClean="0"/>
              <a:t> (</a:t>
            </a:r>
            <a:r>
              <a:rPr lang="en-US" dirty="0"/>
              <a:t>target variable</a:t>
            </a:r>
            <a:r>
              <a:rPr lang="en-US" dirty="0" smtClean="0"/>
              <a:t>).</a:t>
            </a:r>
          </a:p>
          <a:p>
            <a:r>
              <a:rPr lang="en-US" dirty="0"/>
              <a:t>Training Dataset contains 1168 entries and 81 variables, while Test Dataset contains 292 entries and 80 variables</a:t>
            </a:r>
            <a:endParaRPr lang="en-US" dirty="0"/>
          </a:p>
        </p:txBody>
      </p:sp>
    </p:spTree>
    <p:extLst>
      <p:ext uri="{BB962C8B-B14F-4D97-AF65-F5344CB8AC3E}">
        <p14:creationId xmlns:p14="http://schemas.microsoft.com/office/powerpoint/2010/main" val="232198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dk1"/>
                </a:solidFill>
                <a:latin typeface="+mn-lt"/>
                <a:ea typeface="+mn-ea"/>
                <a:cs typeface="+mn-cs"/>
              </a:rPr>
              <a:t>Data Preprocessing </a:t>
            </a:r>
            <a:r>
              <a:rPr lang="en-US" dirty="0">
                <a:solidFill>
                  <a:schemeClr val="dk1"/>
                </a:solidFill>
                <a:latin typeface="+mn-lt"/>
                <a:ea typeface="+mn-ea"/>
                <a:cs typeface="+mn-cs"/>
              </a:rPr>
              <a:t>Done</a:t>
            </a:r>
            <a:endParaRPr lang="en-US" dirty="0">
              <a:solidFill>
                <a:schemeClr val="dk1"/>
              </a:solidFill>
              <a:latin typeface="+mn-lt"/>
              <a:ea typeface="+mn-ea"/>
              <a:cs typeface="+mn-cs"/>
            </a:endParaRPr>
          </a:p>
        </p:txBody>
      </p:sp>
      <p:sp>
        <p:nvSpPr>
          <p:cNvPr id="3" name="Content Placeholder 2"/>
          <p:cNvSpPr>
            <a:spLocks noGrp="1"/>
          </p:cNvSpPr>
          <p:nvPr>
            <p:ph idx="1"/>
          </p:nvPr>
        </p:nvSpPr>
        <p:spPr/>
        <p:txBody>
          <a:bodyPr/>
          <a:lstStyle/>
          <a:p>
            <a:r>
              <a:rPr lang="en-US" dirty="0"/>
              <a:t>Checking the data types of all columns in train </a:t>
            </a:r>
            <a:r>
              <a:rPr lang="en-US" dirty="0" smtClean="0"/>
              <a:t>dataset</a:t>
            </a:r>
          </a:p>
          <a:p>
            <a:endParaRPr lang="en-US" dirty="0" smtClean="0"/>
          </a:p>
          <a:p>
            <a:endParaRPr lang="en-US" dirty="0"/>
          </a:p>
          <a:p>
            <a:endParaRPr lang="en-US" dirty="0" smtClean="0"/>
          </a:p>
          <a:p>
            <a:endParaRPr lang="en-US" dirty="0"/>
          </a:p>
          <a:p>
            <a:endParaRPr lang="en-US" dirty="0"/>
          </a:p>
          <a:p>
            <a:pPr marL="0" indent="0">
              <a:buNone/>
            </a:pPr>
            <a:r>
              <a:rPr lang="en-US" dirty="0"/>
              <a:t>Observations - In the train dataset we have </a:t>
            </a:r>
            <a:r>
              <a:rPr lang="en-US" dirty="0" err="1"/>
              <a:t>int</a:t>
            </a:r>
            <a:r>
              <a:rPr lang="en-US" dirty="0"/>
              <a:t>, object as well as </a:t>
            </a:r>
            <a:r>
              <a:rPr lang="en-US" dirty="0" err="1"/>
              <a:t>flaot</a:t>
            </a:r>
            <a:r>
              <a:rPr lang="en-US" dirty="0"/>
              <a:t> data types</a:t>
            </a:r>
            <a:r>
              <a:rPr lang="en-US" dirty="0" smtClean="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22524"/>
            <a:ext cx="4801016" cy="2065199"/>
          </a:xfrm>
          <a:prstGeom prst="rect">
            <a:avLst/>
          </a:prstGeom>
        </p:spPr>
      </p:pic>
    </p:spTree>
    <p:extLst>
      <p:ext uri="{BB962C8B-B14F-4D97-AF65-F5344CB8AC3E}">
        <p14:creationId xmlns:p14="http://schemas.microsoft.com/office/powerpoint/2010/main" val="335056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4497"/>
            <a:ext cx="10515600" cy="5672466"/>
          </a:xfrm>
        </p:spPr>
        <p:txBody>
          <a:bodyPr>
            <a:normAutofit fontScale="70000" lnSpcReduction="20000"/>
          </a:bodyPr>
          <a:lstStyle/>
          <a:p>
            <a:r>
              <a:rPr lang="en-US" dirty="0"/>
              <a:t>Checking the info about the train dataset</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a:p>
            <a:endParaRPr lang="en-US" dirty="0" smtClean="0"/>
          </a:p>
          <a:p>
            <a:pPr marL="0" indent="0">
              <a:buNone/>
            </a:pPr>
            <a:endParaRPr lang="en-US" b="1" dirty="0" smtClean="0"/>
          </a:p>
          <a:p>
            <a:pPr marL="0" indent="0">
              <a:buNone/>
            </a:pPr>
            <a:r>
              <a:rPr lang="en-US" b="1" dirty="0" smtClean="0"/>
              <a:t>Observations</a:t>
            </a:r>
            <a:endParaRPr lang="en-US" dirty="0"/>
          </a:p>
          <a:p>
            <a:r>
              <a:rPr lang="en-US" dirty="0"/>
              <a:t>Above is the info about train dataset from which we can observe that</a:t>
            </a:r>
          </a:p>
          <a:p>
            <a:pPr lvl="0"/>
            <a:r>
              <a:rPr lang="en-US" dirty="0"/>
              <a:t>There are some missing values in the dataset, which needs to be filled using imputation techniques.</a:t>
            </a:r>
          </a:p>
          <a:p>
            <a:pPr lvl="0"/>
            <a:r>
              <a:rPr lang="en-US" dirty="0"/>
              <a:t>And in Alley, </a:t>
            </a:r>
            <a:r>
              <a:rPr lang="en-US" dirty="0" err="1"/>
              <a:t>PoolQC</a:t>
            </a:r>
            <a:r>
              <a:rPr lang="en-US" dirty="0"/>
              <a:t>, Fence and </a:t>
            </a:r>
            <a:r>
              <a:rPr lang="en-US" dirty="0" err="1"/>
              <a:t>MiscFeature</a:t>
            </a:r>
            <a:r>
              <a:rPr lang="en-US" dirty="0"/>
              <a:t> has more than 80% null values so we may drop these columns in the further </a:t>
            </a:r>
            <a:r>
              <a:rPr lang="en-US" dirty="0" smtClean="0"/>
              <a:t>steps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30572"/>
            <a:ext cx="2535621" cy="31435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774" y="930572"/>
            <a:ext cx="2218691" cy="3143504"/>
          </a:xfrm>
          <a:prstGeom prst="rect">
            <a:avLst/>
          </a:prstGeom>
        </p:spPr>
      </p:pic>
    </p:spTree>
    <p:extLst>
      <p:ext uri="{BB962C8B-B14F-4D97-AF65-F5344CB8AC3E}">
        <p14:creationId xmlns:p14="http://schemas.microsoft.com/office/powerpoint/2010/main" val="762594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2966"/>
            <a:ext cx="10515600" cy="5703997"/>
          </a:xfrm>
        </p:spPr>
        <p:txBody>
          <a:bodyPr>
            <a:normAutofit fontScale="85000" lnSpcReduction="10000"/>
          </a:bodyPr>
          <a:lstStyle/>
          <a:p>
            <a:r>
              <a:rPr lang="en-US" dirty="0"/>
              <a:t>Checking unique values of each column in train dataset</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b="1" dirty="0"/>
              <a:t>Observations</a:t>
            </a:r>
          </a:p>
          <a:p>
            <a:pPr lvl="0"/>
            <a:r>
              <a:rPr lang="en-US" dirty="0"/>
              <a:t>In Id column the unique count is 1168 which means all the values in the column are unique and ID is the identity number given for </a:t>
            </a:r>
            <a:r>
              <a:rPr lang="en-US" dirty="0" smtClean="0"/>
              <a:t>particular </a:t>
            </a:r>
            <a:r>
              <a:rPr lang="en-US" dirty="0"/>
              <a:t>asset so this ID has no purpose in developing a model and training. Hence it can be dropped.</a:t>
            </a:r>
          </a:p>
          <a:p>
            <a:pPr lvl="0"/>
            <a:r>
              <a:rPr lang="en-US" dirty="0"/>
              <a:t>In Utilities column unique value count is 1 which means all the entries are same this also has no purpose in model building so this column can also be dropped</a:t>
            </a:r>
            <a:r>
              <a:rPr lang="en-US" dirty="0"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1183744"/>
            <a:ext cx="4800600" cy="2141220"/>
          </a:xfrm>
          <a:prstGeom prst="rect">
            <a:avLst/>
          </a:prstGeom>
        </p:spPr>
      </p:pic>
    </p:spTree>
    <p:extLst>
      <p:ext uri="{BB962C8B-B14F-4D97-AF65-F5344CB8AC3E}">
        <p14:creationId xmlns:p14="http://schemas.microsoft.com/office/powerpoint/2010/main" val="1593570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6841"/>
            <a:ext cx="10515600" cy="5830122"/>
          </a:xfrm>
        </p:spPr>
        <p:txBody>
          <a:bodyPr>
            <a:normAutofit fontScale="62500" lnSpcReduction="20000"/>
          </a:bodyPr>
          <a:lstStyle/>
          <a:p>
            <a:r>
              <a:rPr lang="en-US" dirty="0"/>
              <a:t>Checking null values in the train </a:t>
            </a:r>
            <a:r>
              <a:rPr lang="en-US" dirty="0" smtClean="0"/>
              <a:t>dataset</a:t>
            </a:r>
          </a:p>
          <a:p>
            <a:endParaRPr lang="en-US" dirty="0"/>
          </a:p>
          <a:p>
            <a:endParaRPr lang="en-US" dirty="0" smtClean="0"/>
          </a:p>
          <a:p>
            <a:endParaRPr lang="en-US" dirty="0" smtClean="0"/>
          </a:p>
          <a:p>
            <a:endParaRPr lang="en-US" dirty="0"/>
          </a:p>
          <a:p>
            <a:endParaRPr lang="en-US" dirty="0"/>
          </a:p>
          <a:p>
            <a:r>
              <a:rPr lang="en-US" dirty="0"/>
              <a:t>Visualizing null values in train </a:t>
            </a:r>
            <a:r>
              <a:rPr lang="en-US" dirty="0" smtClean="0"/>
              <a:t>dataset</a:t>
            </a:r>
          </a:p>
          <a:p>
            <a:endParaRPr lang="en-US" dirty="0"/>
          </a:p>
          <a:p>
            <a:endParaRPr lang="en-US" dirty="0" smtClean="0"/>
          </a:p>
          <a:p>
            <a:endParaRPr lang="en-US" dirty="0"/>
          </a:p>
          <a:p>
            <a:endParaRPr lang="en-US" dirty="0" smtClean="0"/>
          </a:p>
          <a:p>
            <a:pPr marL="0" indent="0">
              <a:buNone/>
            </a:pPr>
            <a:endParaRPr lang="en-US" dirty="0" smtClean="0"/>
          </a:p>
          <a:p>
            <a:pPr marL="0" indent="0">
              <a:buNone/>
            </a:pPr>
            <a:r>
              <a:rPr lang="en-US" dirty="0"/>
              <a:t>	</a:t>
            </a:r>
          </a:p>
          <a:p>
            <a:pPr marL="0" indent="0">
              <a:buNone/>
            </a:pPr>
            <a:r>
              <a:rPr lang="en-US" b="1" dirty="0"/>
              <a:t>Observations</a:t>
            </a:r>
          </a:p>
          <a:p>
            <a:pPr lvl="0"/>
            <a:r>
              <a:rPr lang="en-US" dirty="0"/>
              <a:t>Those columns with more than 50% (584 entries) null values can be dropped to avoid </a:t>
            </a:r>
            <a:r>
              <a:rPr lang="en-US" dirty="0" smtClean="0"/>
              <a:t>unnecessary </a:t>
            </a:r>
            <a:r>
              <a:rPr lang="en-US" dirty="0"/>
              <a:t>issue for model development.</a:t>
            </a:r>
          </a:p>
          <a:p>
            <a:pPr lvl="0"/>
            <a:r>
              <a:rPr lang="en-US" dirty="0"/>
              <a:t>Those columns with less than 50% (584 entries) null values can be treated using imputation techniques.</a:t>
            </a:r>
          </a:p>
          <a:p>
            <a:pPr lvl="0"/>
            <a:r>
              <a:rPr lang="en-US" dirty="0"/>
              <a:t>The column </a:t>
            </a:r>
            <a:r>
              <a:rPr lang="en-US" dirty="0" err="1"/>
              <a:t>FireplaceQu</a:t>
            </a:r>
            <a:r>
              <a:rPr lang="en-US" dirty="0"/>
              <a:t> has 551 null values, which accounts to 50% approximately can also be dropped</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619323"/>
            <a:ext cx="4332890" cy="1493256"/>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38200" y="2542715"/>
            <a:ext cx="4679600" cy="1918925"/>
          </a:xfrm>
          <a:prstGeom prst="rect">
            <a:avLst/>
          </a:prstGeom>
        </p:spPr>
      </p:pic>
    </p:spTree>
    <p:extLst>
      <p:ext uri="{BB962C8B-B14F-4D97-AF65-F5344CB8AC3E}">
        <p14:creationId xmlns:p14="http://schemas.microsoft.com/office/powerpoint/2010/main" val="4065763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2248"/>
            <a:ext cx="10515600" cy="6337738"/>
          </a:xfrm>
        </p:spPr>
        <p:txBody>
          <a:bodyPr>
            <a:normAutofit fontScale="40000" lnSpcReduction="20000"/>
          </a:bodyPr>
          <a:lstStyle/>
          <a:p>
            <a:r>
              <a:rPr lang="en-US" sz="3000" dirty="0"/>
              <a:t>Dropping all the unnecessary columns from the </a:t>
            </a:r>
            <a:r>
              <a:rPr lang="en-US" sz="3000" dirty="0"/>
              <a:t>dataset</a:t>
            </a:r>
            <a:endParaRPr lang="en-US" sz="3000" dirty="0"/>
          </a:p>
          <a:p>
            <a:endParaRPr lang="en-US" sz="2000" dirty="0"/>
          </a:p>
          <a:p>
            <a:endParaRPr lang="en-US" sz="2000" dirty="0" smtClean="0"/>
          </a:p>
          <a:p>
            <a:pPr marL="0" indent="0">
              <a:buNone/>
            </a:pPr>
            <a:endParaRPr lang="en-US" sz="2000" dirty="0" smtClean="0"/>
          </a:p>
          <a:p>
            <a:pPr marL="0" indent="0">
              <a:buNone/>
            </a:pPr>
            <a:endParaRPr lang="en-US" sz="2000" dirty="0"/>
          </a:p>
          <a:p>
            <a:pPr marL="0" indent="0">
              <a:buNone/>
            </a:pPr>
            <a:endParaRPr lang="en-US" sz="2000" dirty="0"/>
          </a:p>
          <a:p>
            <a:pPr marL="0" indent="0">
              <a:buNone/>
            </a:pPr>
            <a:endParaRPr lang="en-US" sz="2000" dirty="0"/>
          </a:p>
          <a:p>
            <a:r>
              <a:rPr lang="en-US" sz="2900" dirty="0"/>
              <a:t>Checking the value count of each column to see if there are any unexpected and unwanted entries present in the column in train dataset.</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r>
              <a:rPr lang="en-US" sz="2900" b="1" dirty="0"/>
              <a:t>Observations</a:t>
            </a:r>
          </a:p>
          <a:p>
            <a:pPr lvl="1"/>
            <a:r>
              <a:rPr lang="en-US" sz="2900" dirty="0"/>
              <a:t>There are no unnecessary or duplicate entries in any column of the train dataset.</a:t>
            </a:r>
          </a:p>
          <a:p>
            <a:pPr lvl="1"/>
            <a:r>
              <a:rPr lang="en-US" sz="2900" dirty="0"/>
              <a:t>There are zero values as entries in some columns which are below 60%, hence they are acceptable and reasonable.</a:t>
            </a:r>
          </a:p>
          <a:p>
            <a:pPr lvl="1"/>
            <a:r>
              <a:rPr lang="en-US" sz="2900" dirty="0"/>
              <a:t>But there are 85% zero values as entries in the following columns</a:t>
            </a:r>
          </a:p>
          <a:p>
            <a:pPr lvl="2"/>
            <a:r>
              <a:rPr lang="en-US" sz="2900" dirty="0"/>
              <a:t>BsmtFinSF2</a:t>
            </a:r>
          </a:p>
          <a:p>
            <a:pPr lvl="2"/>
            <a:r>
              <a:rPr lang="en-US" sz="2900" dirty="0" err="1"/>
              <a:t>LowQualFinSF</a:t>
            </a:r>
            <a:endParaRPr lang="en-US" sz="2900" dirty="0"/>
          </a:p>
          <a:p>
            <a:pPr lvl="2"/>
            <a:r>
              <a:rPr lang="en-US" sz="2900" dirty="0" err="1"/>
              <a:t>EnclosedPorch</a:t>
            </a:r>
            <a:endParaRPr lang="en-US" sz="2900" dirty="0"/>
          </a:p>
          <a:p>
            <a:pPr lvl="2"/>
            <a:r>
              <a:rPr lang="en-US" sz="2900" dirty="0"/>
              <a:t>3SsnPorch</a:t>
            </a:r>
          </a:p>
          <a:p>
            <a:pPr lvl="2"/>
            <a:r>
              <a:rPr lang="en-US" sz="2900" dirty="0" err="1"/>
              <a:t>ScreenPorch</a:t>
            </a:r>
            <a:endParaRPr lang="en-US" sz="2900" dirty="0"/>
          </a:p>
          <a:p>
            <a:pPr lvl="2"/>
            <a:r>
              <a:rPr lang="en-US" sz="2900" dirty="0" err="1"/>
              <a:t>PoolArea</a:t>
            </a:r>
            <a:endParaRPr lang="en-US" sz="2900" dirty="0"/>
          </a:p>
          <a:p>
            <a:pPr lvl="2"/>
            <a:r>
              <a:rPr lang="en-US" sz="2900" dirty="0" err="1" smtClean="0"/>
              <a:t>MiscVal</a:t>
            </a:r>
            <a:endParaRPr lang="en-US" sz="2900" dirty="0"/>
          </a:p>
          <a:p>
            <a:pPr marL="914400" lvl="2" indent="0">
              <a:buNone/>
            </a:pPr>
            <a:endParaRPr lang="en-US" sz="2900" dirty="0"/>
          </a:p>
          <a:p>
            <a:pPr marL="914400" lvl="2" indent="0">
              <a:buNone/>
            </a:pPr>
            <a:r>
              <a:rPr lang="en-US" sz="2900" dirty="0" smtClean="0"/>
              <a:t>So </a:t>
            </a:r>
            <a:r>
              <a:rPr lang="en-US" sz="2900" dirty="0"/>
              <a:t>lets drop these columns</a:t>
            </a:r>
            <a:r>
              <a:rPr lang="en-US" sz="2900" dirty="0" smtClean="0"/>
              <a:t>.</a:t>
            </a:r>
            <a:endParaRPr lang="en-US" sz="29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92067" y="479813"/>
            <a:ext cx="4800600" cy="115824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015562" y="2158037"/>
            <a:ext cx="4777105" cy="1562626"/>
          </a:xfrm>
          <a:prstGeom prst="rect">
            <a:avLst/>
          </a:prstGeom>
        </p:spPr>
      </p:pic>
    </p:spTree>
    <p:extLst>
      <p:ext uri="{BB962C8B-B14F-4D97-AF65-F5344CB8AC3E}">
        <p14:creationId xmlns:p14="http://schemas.microsoft.com/office/powerpoint/2010/main" val="1747061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779"/>
            <a:ext cx="10515600" cy="5893184"/>
          </a:xfrm>
        </p:spPr>
        <p:txBody>
          <a:bodyPr>
            <a:normAutofit fontScale="92500" lnSpcReduction="20000"/>
          </a:bodyPr>
          <a:lstStyle/>
          <a:p>
            <a:r>
              <a:rPr lang="en-US" dirty="0"/>
              <a:t>Dropping unnecessary columns in train </a:t>
            </a:r>
            <a:r>
              <a:rPr lang="en-US" dirty="0" smtClean="0"/>
              <a:t>dataset</a:t>
            </a:r>
          </a:p>
          <a:p>
            <a:endParaRPr lang="en-US" dirty="0" smtClean="0"/>
          </a:p>
          <a:p>
            <a:endParaRPr lang="en-US" dirty="0"/>
          </a:p>
          <a:p>
            <a:r>
              <a:rPr lang="en-US" dirty="0"/>
              <a:t>Checking for null values in the train dataset again</a:t>
            </a:r>
          </a:p>
          <a:p>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b="1" dirty="0"/>
              <a:t>Observations</a:t>
            </a:r>
          </a:p>
          <a:p>
            <a:pPr marL="0" indent="0">
              <a:buNone/>
            </a:pPr>
            <a:r>
              <a:rPr lang="en-US" dirty="0" smtClean="0"/>
              <a:t>We </a:t>
            </a:r>
            <a:r>
              <a:rPr lang="en-US" dirty="0"/>
              <a:t>can observe that there are null values in most of the columns of the train dataset. We need to treat them using appropriate imputation techniques and fill them with their respective values.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95461" y="840959"/>
            <a:ext cx="4777740" cy="54102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38200" y="1939159"/>
            <a:ext cx="4777740" cy="2636520"/>
          </a:xfrm>
          <a:prstGeom prst="rect">
            <a:avLst/>
          </a:prstGeom>
        </p:spPr>
      </p:pic>
    </p:spTree>
    <p:extLst>
      <p:ext uri="{BB962C8B-B14F-4D97-AF65-F5344CB8AC3E}">
        <p14:creationId xmlns:p14="http://schemas.microsoft.com/office/powerpoint/2010/main" val="3289264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420"/>
            <a:ext cx="10515600" cy="6479627"/>
          </a:xfrm>
        </p:spPr>
        <p:txBody>
          <a:bodyPr>
            <a:normAutofit/>
          </a:bodyPr>
          <a:lstStyle/>
          <a:p>
            <a:r>
              <a:rPr lang="en-US" sz="2000" dirty="0" smtClean="0"/>
              <a:t>Created </a:t>
            </a:r>
            <a:r>
              <a:rPr lang="en-US" sz="2000" dirty="0"/>
              <a:t>a list of categorical and numerical datatypes in train dataset</a:t>
            </a:r>
          </a:p>
          <a:p>
            <a:r>
              <a:rPr lang="en-US" sz="2000" dirty="0" smtClean="0"/>
              <a:t>Replaced </a:t>
            </a:r>
            <a:r>
              <a:rPr lang="en-US" sz="2000" dirty="0"/>
              <a:t>null values of categorical column with mode of that column in train </a:t>
            </a:r>
            <a:r>
              <a:rPr lang="en-US" sz="2000" dirty="0" smtClean="0"/>
              <a:t>dataset</a:t>
            </a:r>
          </a:p>
          <a:p>
            <a:r>
              <a:rPr lang="en-US" sz="2000" dirty="0" smtClean="0"/>
              <a:t>Replaced </a:t>
            </a:r>
            <a:r>
              <a:rPr lang="en-US" sz="2000" dirty="0"/>
              <a:t>null values of numerical column with mean of that column in train dataset</a:t>
            </a:r>
            <a:r>
              <a:rPr lang="en-US" sz="2000" dirty="0" smtClean="0"/>
              <a:t>.</a:t>
            </a:r>
            <a:endParaRPr lang="en-US" sz="2000" dirty="0"/>
          </a:p>
          <a:p>
            <a:r>
              <a:rPr lang="en-US" sz="2000" dirty="0" smtClean="0"/>
              <a:t>Checking </a:t>
            </a:r>
            <a:r>
              <a:rPr lang="en-US" sz="2000" dirty="0"/>
              <a:t>for null values again in train </a:t>
            </a:r>
            <a:r>
              <a:rPr lang="en-US" sz="2000" dirty="0" smtClean="0"/>
              <a:t>dataset</a:t>
            </a:r>
          </a:p>
          <a:p>
            <a:endParaRPr lang="en-US" sz="2000" dirty="0"/>
          </a:p>
          <a:p>
            <a:endParaRPr lang="en-US" sz="2000" dirty="0" smtClean="0"/>
          </a:p>
          <a:p>
            <a:endParaRPr lang="en-US" sz="2000" dirty="0"/>
          </a:p>
          <a:p>
            <a:endParaRPr lang="en-US" sz="2000" dirty="0" smtClean="0"/>
          </a:p>
          <a:p>
            <a:endParaRPr lang="en-US" sz="2000" dirty="0" smtClean="0"/>
          </a:p>
          <a:p>
            <a:pPr marL="0" indent="0">
              <a:buNone/>
            </a:pPr>
            <a:endParaRPr lang="en-US" sz="2000" dirty="0" smtClean="0"/>
          </a:p>
          <a:p>
            <a:r>
              <a:rPr lang="en-US" sz="2000" dirty="0"/>
              <a:t>Checking for empty observations in target </a:t>
            </a:r>
            <a:r>
              <a:rPr lang="en-US" sz="2000" dirty="0" smtClean="0"/>
              <a:t>column</a:t>
            </a:r>
          </a:p>
          <a:p>
            <a:endParaRPr lang="en-US" sz="2000" dirty="0"/>
          </a:p>
          <a:p>
            <a:endParaRPr lang="en-US" sz="2000" dirty="0" smtClean="0"/>
          </a:p>
          <a:p>
            <a:endParaRPr lang="en-US" sz="2000" dirty="0"/>
          </a:p>
          <a:p>
            <a:pPr marL="0" indent="0">
              <a:buNone/>
            </a:pPr>
            <a:r>
              <a:rPr lang="en-US" sz="2000" dirty="0"/>
              <a:t>There are no empty observations in the target column of train dataset</a:t>
            </a:r>
            <a:r>
              <a:rPr lang="en-US" sz="2000" dirty="0" smtClean="0"/>
              <a:t>.</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45820" y="1770501"/>
            <a:ext cx="4815840" cy="2360065"/>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838200" y="4640613"/>
            <a:ext cx="4808220" cy="937260"/>
          </a:xfrm>
          <a:prstGeom prst="rect">
            <a:avLst/>
          </a:prstGeom>
        </p:spPr>
      </p:pic>
    </p:spTree>
    <p:extLst>
      <p:ext uri="{BB962C8B-B14F-4D97-AF65-F5344CB8AC3E}">
        <p14:creationId xmlns:p14="http://schemas.microsoft.com/office/powerpoint/2010/main" val="3348574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9545"/>
            <a:ext cx="10515600" cy="6258909"/>
          </a:xfrm>
        </p:spPr>
        <p:txBody>
          <a:bodyPr>
            <a:normAutofit fontScale="85000" lnSpcReduction="20000"/>
          </a:bodyPr>
          <a:lstStyle/>
          <a:p>
            <a:r>
              <a:rPr lang="en-US" sz="1600" dirty="0"/>
              <a:t>Converting years column to age column in train </a:t>
            </a:r>
            <a:r>
              <a:rPr lang="en-US" sz="1600" dirty="0" smtClean="0"/>
              <a:t>dataset</a:t>
            </a:r>
          </a:p>
          <a:p>
            <a:endParaRPr lang="en-US" sz="1600" dirty="0"/>
          </a:p>
          <a:p>
            <a:endParaRPr lang="en-US" sz="1600" dirty="0" smtClean="0"/>
          </a:p>
          <a:p>
            <a:pPr marL="0" indent="0">
              <a:buNone/>
            </a:pPr>
            <a:endParaRPr lang="en-US" sz="1600" dirty="0" smtClean="0"/>
          </a:p>
          <a:p>
            <a:r>
              <a:rPr lang="en-US" sz="1600" dirty="0"/>
              <a:t>Dropping old columns in train dataset</a:t>
            </a:r>
          </a:p>
          <a:p>
            <a:pPr marL="0" indent="0">
              <a:buNone/>
            </a:pPr>
            <a:endParaRPr lang="en-US" sz="1600" dirty="0" smtClean="0"/>
          </a:p>
          <a:p>
            <a:endParaRPr lang="en-US" sz="1600" dirty="0" smtClean="0"/>
          </a:p>
          <a:p>
            <a:endParaRPr lang="en-US" sz="1600" dirty="0"/>
          </a:p>
          <a:p>
            <a:pPr marL="0" indent="0">
              <a:buNone/>
            </a:pPr>
            <a:r>
              <a:rPr lang="en-US" sz="1600" dirty="0"/>
              <a:t>We have converted all the year columns to their respective age, as age helps us more than year Built in the dataset.</a:t>
            </a:r>
          </a:p>
          <a:p>
            <a:r>
              <a:rPr lang="en-US" sz="1600" dirty="0"/>
              <a:t>Checking description of data set in train </a:t>
            </a:r>
            <a:r>
              <a:rPr lang="en-US" sz="1600" dirty="0" smtClean="0"/>
              <a:t>dataset</a:t>
            </a:r>
          </a:p>
          <a:p>
            <a:endParaRPr lang="en-US" sz="1600" dirty="0"/>
          </a:p>
          <a:p>
            <a:endParaRPr lang="en-US" sz="1600" dirty="0" smtClean="0"/>
          </a:p>
          <a:p>
            <a:endParaRPr lang="en-US" sz="1600" dirty="0"/>
          </a:p>
          <a:p>
            <a:endParaRPr lang="en-US" sz="1600" dirty="0" smtClean="0"/>
          </a:p>
          <a:p>
            <a:endParaRPr lang="en-US" sz="1600" dirty="0"/>
          </a:p>
          <a:p>
            <a:r>
              <a:rPr lang="en-US" sz="1600" dirty="0"/>
              <a:t>Big difference between max value and 75% in </a:t>
            </a:r>
            <a:r>
              <a:rPr lang="en-US" sz="1600" dirty="0" err="1"/>
              <a:t>SalePrice</a:t>
            </a:r>
            <a:r>
              <a:rPr lang="en-US" sz="1600" dirty="0"/>
              <a:t>, </a:t>
            </a:r>
            <a:r>
              <a:rPr lang="en-US" sz="1600" dirty="0" err="1"/>
              <a:t>MSSubClass</a:t>
            </a:r>
            <a:r>
              <a:rPr lang="en-US" sz="1600" dirty="0"/>
              <a:t>, </a:t>
            </a:r>
            <a:r>
              <a:rPr lang="en-US" sz="1600" dirty="0" err="1"/>
              <a:t>LotFrontage</a:t>
            </a:r>
            <a:r>
              <a:rPr lang="en-US" sz="1600" dirty="0"/>
              <a:t>, </a:t>
            </a:r>
            <a:r>
              <a:rPr lang="en-US" sz="1600" dirty="0" err="1"/>
              <a:t>LotArea</a:t>
            </a:r>
            <a:r>
              <a:rPr lang="en-US" sz="1600" dirty="0"/>
              <a:t>, BsmtFinSF1, </a:t>
            </a:r>
            <a:r>
              <a:rPr lang="en-US" sz="1600" dirty="0" err="1"/>
              <a:t>BsmtF</a:t>
            </a:r>
            <a:r>
              <a:rPr lang="en-US" sz="1600" dirty="0"/>
              <a:t> inSF2, etc. indicates presence of outliers.</a:t>
            </a:r>
          </a:p>
          <a:p>
            <a:r>
              <a:rPr lang="en-US" sz="1600" dirty="0" smtClean="0"/>
              <a:t>A </a:t>
            </a:r>
            <a:r>
              <a:rPr lang="en-US" sz="1600" dirty="0"/>
              <a:t>higher </a:t>
            </a:r>
            <a:r>
              <a:rPr lang="en-US" sz="1600" dirty="0" err="1"/>
              <a:t>std</a:t>
            </a:r>
            <a:r>
              <a:rPr lang="en-US" sz="1600" dirty="0"/>
              <a:t> than mean in columns:</a:t>
            </a:r>
          </a:p>
          <a:p>
            <a:pPr marL="457200" lvl="1" indent="0">
              <a:buNone/>
            </a:pPr>
            <a:r>
              <a:rPr lang="en-US" sz="1200" dirty="0"/>
              <a:t>    - </a:t>
            </a:r>
            <a:r>
              <a:rPr lang="en-US" sz="1200" dirty="0" err="1"/>
              <a:t>MasVnrArea</a:t>
            </a:r>
            <a:endParaRPr lang="en-US" sz="1200" dirty="0"/>
          </a:p>
          <a:p>
            <a:pPr marL="457200" lvl="1" indent="0">
              <a:buNone/>
            </a:pPr>
            <a:r>
              <a:rPr lang="en-US" sz="1200" dirty="0"/>
              <a:t>    - BsmtFinSF1</a:t>
            </a:r>
          </a:p>
          <a:p>
            <a:pPr marL="457200" lvl="1" indent="0">
              <a:buNone/>
            </a:pPr>
            <a:r>
              <a:rPr lang="en-US" sz="1200" dirty="0"/>
              <a:t>    - BsmtFinSF2</a:t>
            </a:r>
          </a:p>
          <a:p>
            <a:pPr marL="457200" lvl="1" indent="0">
              <a:buNone/>
            </a:pPr>
            <a:r>
              <a:rPr lang="en-US" sz="1200" dirty="0"/>
              <a:t>    - </a:t>
            </a:r>
            <a:r>
              <a:rPr lang="en-US" sz="1200" dirty="0" err="1"/>
              <a:t>WoodDeckSF</a:t>
            </a:r>
            <a:endParaRPr lang="en-US" sz="1200" dirty="0"/>
          </a:p>
          <a:p>
            <a:pPr marL="457200" lvl="1" indent="0">
              <a:buNone/>
            </a:pPr>
            <a:r>
              <a:rPr lang="en-US" sz="1200" dirty="0"/>
              <a:t>- </a:t>
            </a:r>
            <a:r>
              <a:rPr lang="en-US" sz="1200" dirty="0" err="1"/>
              <a:t>OpenPorchSF</a:t>
            </a:r>
            <a:r>
              <a:rPr lang="en-US" sz="1200" dirty="0"/>
              <a:t>, </a:t>
            </a:r>
            <a:r>
              <a:rPr lang="en-US" sz="1200" dirty="0" err="1"/>
              <a:t>EnclosedPorch</a:t>
            </a:r>
            <a:r>
              <a:rPr lang="en-US" sz="1200" dirty="0"/>
              <a:t>, 3SsnPorch etc. indicates presence of skewness.</a:t>
            </a:r>
          </a:p>
          <a:p>
            <a:r>
              <a:rPr lang="en-US" sz="1600" dirty="0" smtClean="0"/>
              <a:t>An </a:t>
            </a:r>
            <a:r>
              <a:rPr lang="en-US" sz="1600" dirty="0"/>
              <a:t>Anomaly is displayed in the relationship between age of house and </a:t>
            </a:r>
            <a:r>
              <a:rPr lang="en-US" sz="1600" dirty="0" err="1"/>
              <a:t>SalePrice</a:t>
            </a:r>
            <a:r>
              <a:rPr lang="en-US" sz="1600" dirty="0"/>
              <a:t>. There is a general negative relationship between House age and Sale Price, </a:t>
            </a:r>
            <a:r>
              <a:rPr lang="en-US" sz="1600" dirty="0" err="1"/>
              <a:t>ie</a:t>
            </a:r>
            <a:r>
              <a:rPr lang="en-US" sz="1600" dirty="0"/>
              <a:t>. Increase in age leads to a decrease in </a:t>
            </a:r>
            <a:r>
              <a:rPr lang="en-US" sz="1600" dirty="0" err="1"/>
              <a:t>SalePrice</a:t>
            </a:r>
            <a:r>
              <a:rPr lang="en-US" sz="1600" dirty="0"/>
              <a:t>. However, houses built between 1880 and 1900 sold for the highest. The assumption made in this regard is that those houses were sold for the highest amount because of their antiquity value.</a:t>
            </a:r>
          </a:p>
          <a:p>
            <a:endParaRPr lang="en-US" sz="1600" dirty="0"/>
          </a:p>
          <a:p>
            <a:endParaRPr lang="en-US" sz="16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89003" y="635507"/>
            <a:ext cx="4762500" cy="70550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043283" y="1676974"/>
            <a:ext cx="4808220" cy="54864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028043" y="3137279"/>
            <a:ext cx="4800600" cy="1043003"/>
          </a:xfrm>
          <a:prstGeom prst="rect">
            <a:avLst/>
          </a:prstGeom>
        </p:spPr>
      </p:pic>
    </p:spTree>
    <p:extLst>
      <p:ext uri="{BB962C8B-B14F-4D97-AF65-F5344CB8AC3E}">
        <p14:creationId xmlns:p14="http://schemas.microsoft.com/office/powerpoint/2010/main" val="4102422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9492" y="2532207"/>
            <a:ext cx="3719944" cy="1748848"/>
          </a:xfrm>
        </p:spPr>
        <p:txBody>
          <a:bodyPr>
            <a:noAutofit/>
          </a:bodyPr>
          <a:lstStyle/>
          <a:p>
            <a:pPr marL="0" indent="0">
              <a:buNone/>
            </a:pPr>
            <a:r>
              <a:rPr lang="en-US" sz="4400" dirty="0" smtClean="0">
                <a:ln w="0"/>
                <a:effectLst>
                  <a:outerShdw blurRad="38100" dist="19050" dir="2700000" algn="tl" rotWithShape="0">
                    <a:schemeClr val="dk1">
                      <a:alpha val="40000"/>
                    </a:schemeClr>
                  </a:outerShdw>
                </a:effectLst>
              </a:rPr>
              <a:t>SUBMITTED BY</a:t>
            </a:r>
          </a:p>
          <a:p>
            <a:pPr marL="0" indent="0">
              <a:buNone/>
            </a:pPr>
            <a:r>
              <a:rPr lang="en-US" sz="4400" dirty="0" smtClean="0">
                <a:ln w="0"/>
                <a:effectLst>
                  <a:outerShdw blurRad="38100" dist="19050" dir="2700000" algn="tl" rotWithShape="0">
                    <a:schemeClr val="dk1">
                      <a:alpha val="40000"/>
                    </a:schemeClr>
                  </a:outerShdw>
                </a:effectLst>
              </a:rPr>
              <a:t>HIMAJA IJJADA</a:t>
            </a:r>
            <a:endParaRPr lang="en-US" sz="4400" dirty="0">
              <a:ln w="0"/>
              <a:effectLst>
                <a:outerShdw blurRad="38100" dist="19050" dir="2700000" algn="tl" rotWithShape="0">
                  <a:schemeClr val="dk1">
                    <a:alpha val="40000"/>
                  </a:schemeClr>
                </a:outerShdw>
              </a:effectLst>
            </a:endParaRPr>
          </a:p>
        </p:txBody>
      </p:sp>
      <p:sp>
        <p:nvSpPr>
          <p:cNvPr id="2" name="TextBox 1"/>
          <p:cNvSpPr txBox="1"/>
          <p:nvPr/>
        </p:nvSpPr>
        <p:spPr>
          <a:xfrm>
            <a:off x="1587260" y="6314535"/>
            <a:ext cx="7236083" cy="369332"/>
          </a:xfrm>
          <a:prstGeom prst="rect">
            <a:avLst/>
          </a:prstGeom>
          <a:noFill/>
        </p:spPr>
        <p:txBody>
          <a:bodyPr wrap="none" rtlCol="0">
            <a:spAutoFit/>
          </a:bodyPr>
          <a:lstStyle/>
          <a:p>
            <a:r>
              <a:rPr lang="en-US" b="1" dirty="0" smtClean="0"/>
              <a:t>Caution</a:t>
            </a:r>
            <a:r>
              <a:rPr lang="en-US" dirty="0" smtClean="0"/>
              <a:t> - Please view the presentation as a slide show for better experience</a:t>
            </a:r>
            <a:endParaRPr lang="en-US" dirty="0"/>
          </a:p>
        </p:txBody>
      </p:sp>
    </p:spTree>
    <p:extLst>
      <p:ext uri="{BB962C8B-B14F-4D97-AF65-F5344CB8AC3E}">
        <p14:creationId xmlns:p14="http://schemas.microsoft.com/office/powerpoint/2010/main" val="2524766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dk1"/>
                </a:solidFill>
                <a:latin typeface="+mn-lt"/>
                <a:ea typeface="+mn-ea"/>
                <a:cs typeface="+mn-cs"/>
              </a:rPr>
              <a:t>Software Used</a:t>
            </a:r>
            <a:r>
              <a:rPr lang="en-US" dirty="0">
                <a:solidFill>
                  <a:schemeClr val="dk1"/>
                </a:solidFill>
                <a:latin typeface="+mn-lt"/>
                <a:ea typeface="+mn-ea"/>
                <a:cs typeface="+mn-cs"/>
              </a:rPr>
              <a:t>:</a:t>
            </a:r>
            <a:endParaRPr lang="en-US" dirty="0">
              <a:solidFill>
                <a:schemeClr val="dk1"/>
              </a:solidFill>
              <a:latin typeface="+mn-lt"/>
              <a:ea typeface="+mn-ea"/>
              <a:cs typeface="+mn-cs"/>
            </a:endParaRPr>
          </a:p>
        </p:txBody>
      </p:sp>
      <p:sp>
        <p:nvSpPr>
          <p:cNvPr id="3" name="Content Placeholder 2"/>
          <p:cNvSpPr>
            <a:spLocks noGrp="1"/>
          </p:cNvSpPr>
          <p:nvPr>
            <p:ph idx="1"/>
          </p:nvPr>
        </p:nvSpPr>
        <p:spPr/>
        <p:txBody>
          <a:bodyPr>
            <a:normAutofit fontScale="92500" lnSpcReduction="10000"/>
          </a:bodyPr>
          <a:lstStyle/>
          <a:p>
            <a:pPr lvl="0"/>
            <a:r>
              <a:rPr lang="en-US" dirty="0"/>
              <a:t>Windows 10 Operating System</a:t>
            </a:r>
          </a:p>
          <a:p>
            <a:r>
              <a:rPr lang="en-US" dirty="0"/>
              <a:t>Anaconda Package and Environment Manager</a:t>
            </a:r>
          </a:p>
          <a:p>
            <a:r>
              <a:rPr lang="en-US" dirty="0" err="1"/>
              <a:t>Jupyter</a:t>
            </a:r>
            <a:r>
              <a:rPr lang="en-US" dirty="0"/>
              <a:t> Notebook</a:t>
            </a:r>
          </a:p>
          <a:p>
            <a:r>
              <a:rPr lang="en-US" dirty="0"/>
              <a:t>Python3</a:t>
            </a:r>
          </a:p>
          <a:p>
            <a:r>
              <a:rPr lang="en-US" dirty="0"/>
              <a:t>Python Libraries used:</a:t>
            </a:r>
          </a:p>
          <a:p>
            <a:pPr lvl="1"/>
            <a:r>
              <a:rPr lang="en-US" dirty="0"/>
              <a:t>Pandas</a:t>
            </a:r>
          </a:p>
          <a:p>
            <a:pPr lvl="1"/>
            <a:r>
              <a:rPr lang="en-US" dirty="0" err="1"/>
              <a:t>Numpy</a:t>
            </a:r>
            <a:endParaRPr lang="en-US" dirty="0"/>
          </a:p>
          <a:p>
            <a:pPr lvl="1"/>
            <a:r>
              <a:rPr lang="en-US" dirty="0" err="1"/>
              <a:t>matplotlib</a:t>
            </a:r>
            <a:r>
              <a:rPr lang="en-US" dirty="0"/>
              <a:t>, </a:t>
            </a:r>
            <a:r>
              <a:rPr lang="en-US" dirty="0" err="1"/>
              <a:t>Seaborn</a:t>
            </a:r>
            <a:endParaRPr lang="en-US" dirty="0"/>
          </a:p>
          <a:p>
            <a:pPr lvl="1"/>
            <a:r>
              <a:rPr lang="en-US" dirty="0" err="1"/>
              <a:t>Scipy</a:t>
            </a:r>
            <a:endParaRPr lang="en-US" dirty="0"/>
          </a:p>
          <a:p>
            <a:pPr lvl="1"/>
            <a:r>
              <a:rPr lang="en-US" dirty="0" err="1"/>
              <a:t>Statsmodels</a:t>
            </a:r>
            <a:endParaRPr lang="en-US" dirty="0"/>
          </a:p>
          <a:p>
            <a:pPr lvl="1"/>
            <a:r>
              <a:rPr lang="en-US" dirty="0" err="1"/>
              <a:t>sklearn</a:t>
            </a:r>
            <a:r>
              <a:rPr lang="en-US" dirty="0"/>
              <a:t> </a:t>
            </a:r>
          </a:p>
          <a:p>
            <a:pPr marL="0" indent="0">
              <a:buNone/>
            </a:pPr>
            <a:endParaRPr lang="en-US" dirty="0"/>
          </a:p>
        </p:txBody>
      </p:sp>
    </p:spTree>
    <p:extLst>
      <p:ext uri="{BB962C8B-B14F-4D97-AF65-F5344CB8AC3E}">
        <p14:creationId xmlns:p14="http://schemas.microsoft.com/office/powerpoint/2010/main" val="3584888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730"/>
            <a:ext cx="10515600" cy="1325563"/>
          </a:xfrm>
        </p:spPr>
        <p:txBody>
          <a:bodyPr>
            <a:normAutofit/>
          </a:bodyPr>
          <a:lstStyle/>
          <a:p>
            <a:r>
              <a:rPr lang="en-US" sz="3200" b="1" dirty="0" smtClean="0"/>
              <a:t>Visualizations – Univariate analysis</a:t>
            </a:r>
            <a:endParaRPr lang="en-US" sz="3200"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728361"/>
            <a:ext cx="2236601" cy="5908922"/>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920480" y="728361"/>
            <a:ext cx="2433320" cy="4351338"/>
          </a:xfrm>
          <a:prstGeom prst="rect">
            <a:avLst/>
          </a:prstGeom>
        </p:spPr>
      </p:pic>
      <p:pic>
        <p:nvPicPr>
          <p:cNvPr id="6" name="Picture 5"/>
          <p:cNvPicPr>
            <a:picLocks noChangeAspect="1"/>
          </p:cNvPicPr>
          <p:nvPr/>
        </p:nvPicPr>
        <p:blipFill>
          <a:blip r:embed="rId4"/>
          <a:stretch>
            <a:fillRect/>
          </a:stretch>
        </p:blipFill>
        <p:spPr>
          <a:xfrm>
            <a:off x="3367221" y="728361"/>
            <a:ext cx="5260838" cy="6042026"/>
          </a:xfrm>
          <a:prstGeom prst="rect">
            <a:avLst/>
          </a:prstGeom>
        </p:spPr>
      </p:pic>
    </p:spTree>
    <p:extLst>
      <p:ext uri="{BB962C8B-B14F-4D97-AF65-F5344CB8AC3E}">
        <p14:creationId xmlns:p14="http://schemas.microsoft.com/office/powerpoint/2010/main" val="2976299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Plotting strip plot for the </a:t>
            </a:r>
            <a:r>
              <a:rPr lang="en-US" sz="3600" b="1" dirty="0" smtClean="0"/>
              <a:t/>
            </a:r>
            <a:br>
              <a:rPr lang="en-US" sz="3600" b="1" dirty="0" smtClean="0"/>
            </a:br>
            <a:r>
              <a:rPr lang="en-US" sz="3600" b="1" dirty="0" smtClean="0"/>
              <a:t>numerical columns</a:t>
            </a:r>
            <a:endParaRPr lang="en-US" sz="3600" b="1"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88166" y="239342"/>
            <a:ext cx="3085829" cy="5014119"/>
          </a:xfrm>
          <a:prstGeom prst="rect">
            <a:avLst/>
          </a:prstGeom>
        </p:spPr>
      </p:pic>
      <p:pic>
        <p:nvPicPr>
          <p:cNvPr id="5" name="Picture 4"/>
          <p:cNvPicPr>
            <a:picLocks noChangeAspect="1"/>
          </p:cNvPicPr>
          <p:nvPr/>
        </p:nvPicPr>
        <p:blipFill>
          <a:blip r:embed="rId3"/>
          <a:stretch>
            <a:fillRect/>
          </a:stretch>
        </p:blipFill>
        <p:spPr>
          <a:xfrm>
            <a:off x="669427" y="1844413"/>
            <a:ext cx="6859652" cy="4650980"/>
          </a:xfrm>
          <a:prstGeom prst="rect">
            <a:avLst/>
          </a:prstGeom>
        </p:spPr>
      </p:pic>
    </p:spTree>
    <p:extLst>
      <p:ext uri="{BB962C8B-B14F-4D97-AF65-F5344CB8AC3E}">
        <p14:creationId xmlns:p14="http://schemas.microsoft.com/office/powerpoint/2010/main" val="1617059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8199"/>
            <a:ext cx="10515600" cy="1325563"/>
          </a:xfrm>
        </p:spPr>
        <p:txBody>
          <a:bodyPr/>
          <a:lstStyle/>
          <a:p>
            <a:r>
              <a:rPr lang="en-US" dirty="0" smtClean="0"/>
              <a:t>Bivariate analysis</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32899" y="224493"/>
            <a:ext cx="3420900" cy="5388029"/>
          </a:xfrm>
          <a:prstGeom prst="rect">
            <a:avLst/>
          </a:prstGeom>
        </p:spPr>
      </p:pic>
      <p:pic>
        <p:nvPicPr>
          <p:cNvPr id="5" name="Picture 4"/>
          <p:cNvPicPr>
            <a:picLocks noChangeAspect="1"/>
          </p:cNvPicPr>
          <p:nvPr/>
        </p:nvPicPr>
        <p:blipFill>
          <a:blip r:embed="rId3"/>
          <a:stretch>
            <a:fillRect/>
          </a:stretch>
        </p:blipFill>
        <p:spPr>
          <a:xfrm>
            <a:off x="838199" y="857915"/>
            <a:ext cx="6859652" cy="5700540"/>
          </a:xfrm>
          <a:prstGeom prst="rect">
            <a:avLst/>
          </a:prstGeom>
        </p:spPr>
      </p:pic>
    </p:spTree>
    <p:extLst>
      <p:ext uri="{BB962C8B-B14F-4D97-AF65-F5344CB8AC3E}">
        <p14:creationId xmlns:p14="http://schemas.microsoft.com/office/powerpoint/2010/main" val="35394937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607" y="-265495"/>
            <a:ext cx="10515600" cy="1325563"/>
          </a:xfrm>
        </p:spPr>
        <p:txBody>
          <a:bodyPr>
            <a:normAutofit/>
          </a:bodyPr>
          <a:lstStyle/>
          <a:p>
            <a:r>
              <a:rPr lang="en-US" sz="3200" b="1" dirty="0" smtClean="0"/>
              <a:t>Bivariate analysis for categorical columns</a:t>
            </a:r>
            <a:endParaRPr lang="en-US" sz="3200" b="1" dirty="0"/>
          </a:p>
        </p:txBody>
      </p:sp>
      <p:pic>
        <p:nvPicPr>
          <p:cNvPr id="4" name="Content Placeholder 3"/>
          <p:cNvPicPr>
            <a:picLocks noGrp="1" noChangeAspect="1"/>
          </p:cNvPicPr>
          <p:nvPr>
            <p:ph idx="1"/>
          </p:nvPr>
        </p:nvPicPr>
        <p:blipFill>
          <a:blip r:embed="rId2"/>
          <a:stretch>
            <a:fillRect/>
          </a:stretch>
        </p:blipFill>
        <p:spPr>
          <a:xfrm>
            <a:off x="7566789" y="236483"/>
            <a:ext cx="2460080" cy="5965561"/>
          </a:xfrm>
          <a:prstGeom prst="rect">
            <a:avLst/>
          </a:prstGeom>
        </p:spPr>
      </p:pic>
      <p:pic>
        <p:nvPicPr>
          <p:cNvPr id="5" name="Picture 4"/>
          <p:cNvPicPr>
            <a:picLocks noChangeAspect="1"/>
          </p:cNvPicPr>
          <p:nvPr/>
        </p:nvPicPr>
        <p:blipFill>
          <a:blip r:embed="rId3"/>
          <a:stretch>
            <a:fillRect/>
          </a:stretch>
        </p:blipFill>
        <p:spPr>
          <a:xfrm>
            <a:off x="743607" y="648743"/>
            <a:ext cx="6442182" cy="5965561"/>
          </a:xfrm>
          <a:prstGeom prst="rect">
            <a:avLst/>
          </a:prstGeom>
        </p:spPr>
      </p:pic>
    </p:spTree>
    <p:extLst>
      <p:ext uri="{BB962C8B-B14F-4D97-AF65-F5344CB8AC3E}">
        <p14:creationId xmlns:p14="http://schemas.microsoft.com/office/powerpoint/2010/main" val="3040503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730"/>
            <a:ext cx="10515600" cy="1325563"/>
          </a:xfrm>
        </p:spPr>
        <p:txBody>
          <a:bodyPr>
            <a:normAutofit/>
          </a:bodyPr>
          <a:lstStyle/>
          <a:p>
            <a:r>
              <a:rPr lang="en-US" sz="2400" b="1" dirty="0"/>
              <a:t>Checking for outliers:</a:t>
            </a:r>
          </a:p>
        </p:txBody>
      </p:sp>
      <p:pic>
        <p:nvPicPr>
          <p:cNvPr id="4" name="Content Placeholder 3"/>
          <p:cNvPicPr>
            <a:picLocks noGrp="1" noChangeAspect="1"/>
          </p:cNvPicPr>
          <p:nvPr>
            <p:ph idx="1"/>
          </p:nvPr>
        </p:nvPicPr>
        <p:blipFill>
          <a:blip r:embed="rId2"/>
          <a:stretch>
            <a:fillRect/>
          </a:stretch>
        </p:blipFill>
        <p:spPr>
          <a:xfrm>
            <a:off x="1005642" y="677972"/>
            <a:ext cx="6806894" cy="5483225"/>
          </a:xfrm>
          <a:prstGeom prst="rect">
            <a:avLst/>
          </a:prstGeom>
        </p:spPr>
      </p:pic>
      <p:pic>
        <p:nvPicPr>
          <p:cNvPr id="5" name="Picture 4"/>
          <p:cNvPicPr>
            <a:picLocks noChangeAspect="1"/>
          </p:cNvPicPr>
          <p:nvPr/>
        </p:nvPicPr>
        <p:blipFill>
          <a:blip r:embed="rId3"/>
          <a:stretch>
            <a:fillRect/>
          </a:stretch>
        </p:blipFill>
        <p:spPr>
          <a:xfrm>
            <a:off x="5171090" y="252248"/>
            <a:ext cx="5450018" cy="5120448"/>
          </a:xfrm>
          <a:prstGeom prst="rect">
            <a:avLst/>
          </a:prstGeom>
        </p:spPr>
      </p:pic>
    </p:spTree>
    <p:extLst>
      <p:ext uri="{BB962C8B-B14F-4D97-AF65-F5344CB8AC3E}">
        <p14:creationId xmlns:p14="http://schemas.microsoft.com/office/powerpoint/2010/main" val="106818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Removing Outliers in train dataset</a:t>
            </a:r>
            <a:r>
              <a:rPr lang="en-US" b="1" dirty="0" smtClean="0"/>
              <a:t>:</a:t>
            </a:r>
            <a:endParaRPr lang="en-US" dirty="0"/>
          </a:p>
        </p:txBody>
      </p:sp>
      <p:sp>
        <p:nvSpPr>
          <p:cNvPr id="3" name="Content Placeholder 2"/>
          <p:cNvSpPr>
            <a:spLocks noGrp="1"/>
          </p:cNvSpPr>
          <p:nvPr>
            <p:ph idx="1"/>
          </p:nvPr>
        </p:nvSpPr>
        <p:spPr>
          <a:xfrm>
            <a:off x="838200" y="1056290"/>
            <a:ext cx="10515600" cy="5120673"/>
          </a:xfrm>
        </p:spPr>
        <p:txBody>
          <a:bodyPr>
            <a:normAutofit fontScale="70000" lnSpcReduction="20000"/>
          </a:bodyPr>
          <a:lstStyle/>
          <a:p>
            <a:pPr marL="0" indent="0">
              <a:buNone/>
            </a:pPr>
            <a:r>
              <a:rPr lang="en-US" b="1" dirty="0" smtClean="0"/>
              <a:t>I. Z score method</a:t>
            </a:r>
          </a:p>
          <a:p>
            <a:pPr marL="0" indent="0">
              <a:buNone/>
            </a:pPr>
            <a:r>
              <a:rPr lang="en-US" dirty="0"/>
              <a:t>Using Z-score method for </a:t>
            </a:r>
            <a:r>
              <a:rPr lang="en-US" dirty="0" smtClean="0"/>
              <a:t>train </a:t>
            </a:r>
            <a:r>
              <a:rPr lang="en-US" dirty="0"/>
              <a:t>dataset the data loss is more than 10% so let us have a look into IQR method to remove outliers</a:t>
            </a:r>
            <a:r>
              <a:rPr lang="en-US" dirty="0" smtClean="0"/>
              <a:t>.</a:t>
            </a:r>
          </a:p>
          <a:p>
            <a:pPr marL="0" indent="0">
              <a:buNone/>
            </a:pPr>
            <a:endParaRPr lang="en-US" dirty="0" smtClean="0"/>
          </a:p>
          <a:p>
            <a:pPr marL="0" indent="0">
              <a:buNone/>
            </a:pPr>
            <a:r>
              <a:rPr lang="en-US" b="1" dirty="0" smtClean="0"/>
              <a:t>II. IQR method</a:t>
            </a:r>
          </a:p>
          <a:p>
            <a:pPr marL="0" indent="0">
              <a:buNone/>
            </a:pPr>
            <a:r>
              <a:rPr lang="en-US" dirty="0" smtClean="0"/>
              <a:t>In </a:t>
            </a:r>
            <a:r>
              <a:rPr lang="en-US" dirty="0"/>
              <a:t>IQR method </a:t>
            </a:r>
            <a:r>
              <a:rPr lang="en-US" dirty="0" smtClean="0"/>
              <a:t>the </a:t>
            </a:r>
            <a:r>
              <a:rPr lang="en-US" dirty="0"/>
              <a:t>data loss is more than 10% so let us have a look into percentile method to remove outliers.</a:t>
            </a:r>
          </a:p>
          <a:p>
            <a:pPr marL="0" indent="0">
              <a:buNone/>
            </a:pPr>
            <a:endParaRPr lang="en-US" dirty="0" smtClean="0"/>
          </a:p>
          <a:p>
            <a:pPr marL="0" indent="0">
              <a:buNone/>
            </a:pPr>
            <a:r>
              <a:rPr lang="en-US" b="1" dirty="0" smtClean="0"/>
              <a:t>III. Percentile method</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We have successfully removed outliers in train dataset using </a:t>
            </a:r>
            <a:r>
              <a:rPr lang="en-US" dirty="0" smtClean="0"/>
              <a:t>percentile </a:t>
            </a:r>
            <a:r>
              <a:rPr lang="en-US" dirty="0"/>
              <a:t>method</a:t>
            </a:r>
            <a:r>
              <a:rPr lang="en-US" dirty="0" smtClean="0"/>
              <a: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3994999"/>
            <a:ext cx="5594131" cy="1318523"/>
          </a:xfrm>
          <a:prstGeom prst="rect">
            <a:avLst/>
          </a:prstGeom>
        </p:spPr>
      </p:pic>
    </p:spTree>
    <p:extLst>
      <p:ext uri="{BB962C8B-B14F-4D97-AF65-F5344CB8AC3E}">
        <p14:creationId xmlns:p14="http://schemas.microsoft.com/office/powerpoint/2010/main" val="2783896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70902"/>
            <a:ext cx="10515600" cy="1325563"/>
          </a:xfrm>
        </p:spPr>
        <p:txBody>
          <a:bodyPr/>
          <a:lstStyle/>
          <a:p>
            <a:r>
              <a:rPr lang="en-US" b="1" dirty="0"/>
              <a:t>Checking for skewness</a:t>
            </a:r>
            <a:r>
              <a:rPr lang="en-US" b="1"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75617" y="965667"/>
            <a:ext cx="3177815" cy="1905165"/>
          </a:xfrm>
          <a:prstGeom prst="rect">
            <a:avLst/>
          </a:prstGeom>
        </p:spPr>
      </p:pic>
      <p:pic>
        <p:nvPicPr>
          <p:cNvPr id="5" name="Picture 4"/>
          <p:cNvPicPr>
            <a:picLocks noChangeAspect="1"/>
          </p:cNvPicPr>
          <p:nvPr/>
        </p:nvPicPr>
        <p:blipFill>
          <a:blip r:embed="rId3"/>
          <a:stretch>
            <a:fillRect/>
          </a:stretch>
        </p:blipFill>
        <p:spPr>
          <a:xfrm>
            <a:off x="2350864" y="843899"/>
            <a:ext cx="6859652" cy="2956580"/>
          </a:xfrm>
          <a:prstGeom prst="rect">
            <a:avLst/>
          </a:prstGeom>
        </p:spPr>
      </p:pic>
      <p:sp>
        <p:nvSpPr>
          <p:cNvPr id="6" name="TextBox 5"/>
          <p:cNvSpPr txBox="1"/>
          <p:nvPr/>
        </p:nvSpPr>
        <p:spPr>
          <a:xfrm>
            <a:off x="975617" y="4027662"/>
            <a:ext cx="4494179" cy="369332"/>
          </a:xfrm>
          <a:prstGeom prst="rect">
            <a:avLst/>
          </a:prstGeom>
          <a:noFill/>
        </p:spPr>
        <p:txBody>
          <a:bodyPr wrap="none" rtlCol="0">
            <a:spAutoFit/>
          </a:bodyPr>
          <a:lstStyle/>
          <a:p>
            <a:r>
              <a:rPr lang="en-US" dirty="0"/>
              <a:t>Dropping unnecessary column in train </a:t>
            </a:r>
            <a:r>
              <a:rPr lang="en-US" dirty="0" smtClean="0"/>
              <a:t>dataset</a:t>
            </a:r>
            <a:endParaRPr lang="en-US"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975617" y="4442864"/>
            <a:ext cx="5715000" cy="358140"/>
          </a:xfrm>
          <a:prstGeom prst="rect">
            <a:avLst/>
          </a:prstGeom>
        </p:spPr>
      </p:pic>
      <p:sp>
        <p:nvSpPr>
          <p:cNvPr id="8" name="TextBox 7"/>
          <p:cNvSpPr txBox="1"/>
          <p:nvPr/>
        </p:nvSpPr>
        <p:spPr>
          <a:xfrm>
            <a:off x="975617" y="4907536"/>
            <a:ext cx="6118534" cy="369332"/>
          </a:xfrm>
          <a:prstGeom prst="rect">
            <a:avLst/>
          </a:prstGeom>
          <a:noFill/>
        </p:spPr>
        <p:txBody>
          <a:bodyPr wrap="none" rtlCol="0">
            <a:spAutoFit/>
          </a:bodyPr>
          <a:lstStyle/>
          <a:p>
            <a:r>
              <a:rPr lang="en-US" dirty="0" smtClean="0"/>
              <a:t>Removed </a:t>
            </a:r>
            <a:r>
              <a:rPr lang="en-US" dirty="0"/>
              <a:t>skewness using yeo-</a:t>
            </a:r>
            <a:r>
              <a:rPr lang="en-US" dirty="0" err="1"/>
              <a:t>johnson</a:t>
            </a:r>
            <a:r>
              <a:rPr lang="en-US" dirty="0"/>
              <a:t> method for train dataset</a:t>
            </a:r>
            <a:endParaRPr lang="en-US" dirty="0"/>
          </a:p>
        </p:txBody>
      </p:sp>
      <p:sp>
        <p:nvSpPr>
          <p:cNvPr id="9" name="TextBox 8"/>
          <p:cNvSpPr txBox="1"/>
          <p:nvPr/>
        </p:nvSpPr>
        <p:spPr>
          <a:xfrm>
            <a:off x="975617" y="5396012"/>
            <a:ext cx="6773777" cy="923330"/>
          </a:xfrm>
          <a:prstGeom prst="rect">
            <a:avLst/>
          </a:prstGeom>
          <a:noFill/>
        </p:spPr>
        <p:txBody>
          <a:bodyPr wrap="none" rtlCol="0">
            <a:spAutoFit/>
          </a:bodyPr>
          <a:lstStyle/>
          <a:p>
            <a:pPr marL="285750" indent="-285750">
              <a:buFont typeface="Arial" panose="020B0604020202020204" pitchFamily="34" charset="0"/>
              <a:buChar char="•"/>
            </a:pPr>
            <a:r>
              <a:rPr lang="en-US" dirty="0"/>
              <a:t>After removing skewness we have high skewness in </a:t>
            </a:r>
            <a:r>
              <a:rPr lang="en-US" dirty="0" err="1"/>
              <a:t>BsmtHalfBath</a:t>
            </a:r>
            <a:r>
              <a:rPr lang="en-US" dirty="0"/>
              <a:t> </a:t>
            </a:r>
            <a:r>
              <a:rPr lang="en-US" dirty="0" smtClean="0"/>
              <a:t>. </a:t>
            </a:r>
          </a:p>
          <a:p>
            <a:r>
              <a:rPr lang="en-US" dirty="0"/>
              <a:t>L</a:t>
            </a:r>
            <a:r>
              <a:rPr lang="en-US" dirty="0" smtClean="0"/>
              <a:t>et </a:t>
            </a:r>
            <a:r>
              <a:rPr lang="en-US" dirty="0"/>
              <a:t>us drop this column from </a:t>
            </a:r>
            <a:r>
              <a:rPr lang="en-US" dirty="0" smtClean="0"/>
              <a:t>the </a:t>
            </a:r>
            <a:r>
              <a:rPr lang="en-US" dirty="0"/>
              <a:t>train dataset</a:t>
            </a:r>
          </a:p>
          <a:p>
            <a:endParaRPr lang="en-US" dirty="0"/>
          </a:p>
        </p:txBody>
      </p:sp>
      <p:sp>
        <p:nvSpPr>
          <p:cNvPr id="10" name="TextBox 9"/>
          <p:cNvSpPr txBox="1"/>
          <p:nvPr/>
        </p:nvSpPr>
        <p:spPr>
          <a:xfrm>
            <a:off x="975617" y="6069154"/>
            <a:ext cx="7790466" cy="646331"/>
          </a:xfrm>
          <a:prstGeom prst="rect">
            <a:avLst/>
          </a:prstGeom>
          <a:noFill/>
        </p:spPr>
        <p:txBody>
          <a:bodyPr wrap="none" rtlCol="0">
            <a:spAutoFit/>
          </a:bodyPr>
          <a:lstStyle/>
          <a:p>
            <a:pPr marL="285750" indent="-285750">
              <a:buFont typeface="Arial" panose="020B0604020202020204" pitchFamily="34" charset="0"/>
              <a:buChar char="•"/>
            </a:pPr>
            <a:r>
              <a:rPr lang="en-US" b="1" dirty="0" smtClean="0"/>
              <a:t>Ordinal Encoding - </a:t>
            </a:r>
            <a:r>
              <a:rPr lang="en-US" dirty="0" smtClean="0"/>
              <a:t>We </a:t>
            </a:r>
            <a:r>
              <a:rPr lang="en-US" dirty="0"/>
              <a:t>have replaced all rating entries with required </a:t>
            </a:r>
            <a:r>
              <a:rPr lang="en-US" dirty="0" smtClean="0"/>
              <a:t>numbers.</a:t>
            </a:r>
          </a:p>
          <a:p>
            <a:r>
              <a:rPr lang="en-US" dirty="0"/>
              <a:t>We have encoded all my categorical columns in train and test </a:t>
            </a:r>
            <a:r>
              <a:rPr lang="en-US" dirty="0" smtClean="0"/>
              <a:t>datasets.</a:t>
            </a:r>
            <a:endParaRPr lang="en-US" dirty="0"/>
          </a:p>
        </p:txBody>
      </p:sp>
    </p:spTree>
    <p:extLst>
      <p:ext uri="{BB962C8B-B14F-4D97-AF65-F5344CB8AC3E}">
        <p14:creationId xmlns:p14="http://schemas.microsoft.com/office/powerpoint/2010/main" val="1017742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902"/>
            <a:ext cx="10515600" cy="1325563"/>
          </a:xfrm>
        </p:spPr>
        <p:txBody>
          <a:bodyPr/>
          <a:lstStyle/>
          <a:p>
            <a:r>
              <a:rPr lang="en-US" b="1" dirty="0"/>
              <a:t>Correlation</a:t>
            </a:r>
            <a:r>
              <a:rPr lang="en-US" b="1" dirty="0" smtClean="0"/>
              <a: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976805"/>
            <a:ext cx="5045909" cy="5357813"/>
          </a:xfrm>
          <a:prstGeom prst="rect">
            <a:avLst/>
          </a:prstGeom>
        </p:spPr>
      </p:pic>
      <p:pic>
        <p:nvPicPr>
          <p:cNvPr id="5" name="Picture 4"/>
          <p:cNvPicPr>
            <a:picLocks noChangeAspect="1"/>
          </p:cNvPicPr>
          <p:nvPr/>
        </p:nvPicPr>
        <p:blipFill>
          <a:blip r:embed="rId3"/>
          <a:stretch>
            <a:fillRect/>
          </a:stretch>
        </p:blipFill>
        <p:spPr>
          <a:xfrm>
            <a:off x="6096000" y="621459"/>
            <a:ext cx="5688061" cy="3322608"/>
          </a:xfrm>
          <a:prstGeom prst="rect">
            <a:avLst/>
          </a:prstGeom>
        </p:spPr>
      </p:pic>
      <p:pic>
        <p:nvPicPr>
          <p:cNvPr id="6" name="Picture 5"/>
          <p:cNvPicPr>
            <a:picLocks noChangeAspect="1"/>
          </p:cNvPicPr>
          <p:nvPr/>
        </p:nvPicPr>
        <p:blipFill>
          <a:blip r:embed="rId4"/>
          <a:stretch>
            <a:fillRect/>
          </a:stretch>
        </p:blipFill>
        <p:spPr>
          <a:xfrm>
            <a:off x="6096000" y="4141273"/>
            <a:ext cx="5371745" cy="806798"/>
          </a:xfrm>
          <a:prstGeom prst="rect">
            <a:avLst/>
          </a:prstGeom>
        </p:spPr>
      </p:pic>
      <p:pic>
        <p:nvPicPr>
          <p:cNvPr id="7" name="Picture 6"/>
          <p:cNvPicPr>
            <a:picLocks noChangeAspect="1"/>
          </p:cNvPicPr>
          <p:nvPr/>
        </p:nvPicPr>
        <p:blipFill>
          <a:blip r:embed="rId5"/>
          <a:stretch>
            <a:fillRect/>
          </a:stretch>
        </p:blipFill>
        <p:spPr>
          <a:xfrm>
            <a:off x="838200" y="6240431"/>
            <a:ext cx="6859652" cy="389586"/>
          </a:xfrm>
          <a:prstGeom prst="rect">
            <a:avLst/>
          </a:prstGeom>
        </p:spPr>
      </p:pic>
    </p:spTree>
    <p:extLst>
      <p:ext uri="{BB962C8B-B14F-4D97-AF65-F5344CB8AC3E}">
        <p14:creationId xmlns:p14="http://schemas.microsoft.com/office/powerpoint/2010/main" val="3075958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Model/s Development and evaluation</a:t>
            </a:r>
            <a:endParaRPr lang="en-US" dirty="0"/>
          </a:p>
        </p:txBody>
      </p:sp>
      <p:sp>
        <p:nvSpPr>
          <p:cNvPr id="3" name="Content Placeholder 2"/>
          <p:cNvSpPr>
            <a:spLocks noGrp="1"/>
          </p:cNvSpPr>
          <p:nvPr>
            <p:ph idx="1"/>
          </p:nvPr>
        </p:nvSpPr>
        <p:spPr>
          <a:xfrm>
            <a:off x="838200" y="1387366"/>
            <a:ext cx="10515600" cy="5123793"/>
          </a:xfrm>
        </p:spPr>
        <p:txBody>
          <a:bodyPr>
            <a:normAutofit/>
          </a:bodyPr>
          <a:lstStyle/>
          <a:p>
            <a:r>
              <a:rPr lang="en-US" b="1" dirty="0"/>
              <a:t>Separating features and label in train dataset:</a:t>
            </a:r>
          </a:p>
          <a:p>
            <a:pPr marL="0" indent="0">
              <a:buNone/>
            </a:pPr>
            <a:endParaRPr lang="en-US" b="1" dirty="0"/>
          </a:p>
          <a:p>
            <a:pPr marL="0" indent="0">
              <a:buNone/>
            </a:pPr>
            <a:r>
              <a:rPr lang="en-US" dirty="0"/>
              <a:t>We have separated the target and independent columns</a:t>
            </a:r>
            <a:r>
              <a:rPr lang="en-US" dirty="0" smtClean="0"/>
              <a:t>.</a:t>
            </a:r>
            <a:endParaRPr lang="en-US" dirty="0" smtClean="0"/>
          </a:p>
          <a:p>
            <a:r>
              <a:rPr lang="en-US" b="1" dirty="0"/>
              <a:t>Scaling </a:t>
            </a:r>
            <a:r>
              <a:rPr lang="en-US" dirty="0" smtClean="0"/>
              <a:t>:</a:t>
            </a:r>
            <a:r>
              <a:rPr lang="en-US" b="1" dirty="0"/>
              <a:t> </a:t>
            </a:r>
            <a:r>
              <a:rPr lang="en-US" dirty="0" smtClean="0"/>
              <a:t>We </a:t>
            </a:r>
            <a:r>
              <a:rPr lang="en-US" dirty="0"/>
              <a:t>have scaled the train data using standard scaler</a:t>
            </a:r>
            <a:r>
              <a:rPr lang="en-US" dirty="0" smtClean="0"/>
              <a:t>.</a:t>
            </a:r>
          </a:p>
          <a:p>
            <a:r>
              <a:rPr lang="en-US" b="1" dirty="0"/>
              <a:t>Checking for </a:t>
            </a:r>
            <a:r>
              <a:rPr lang="en-US" b="1" dirty="0" smtClean="0"/>
              <a:t>multicollinearity : </a:t>
            </a:r>
          </a:p>
          <a:p>
            <a:pPr marL="0" indent="0">
              <a:buNone/>
            </a:pPr>
            <a:r>
              <a:rPr lang="en-US" dirty="0"/>
              <a:t>We can observe that </a:t>
            </a:r>
            <a:r>
              <a:rPr lang="en-US" dirty="0" err="1"/>
              <a:t>GrLivArea</a:t>
            </a:r>
            <a:r>
              <a:rPr lang="en-US" dirty="0"/>
              <a:t> has high VIF. We can drop this </a:t>
            </a:r>
            <a:r>
              <a:rPr lang="en-US" dirty="0" smtClean="0"/>
              <a:t>column </a:t>
            </a:r>
            <a:r>
              <a:rPr lang="en-US" dirty="0"/>
              <a:t>to reduce the impact of multicollinearity in the </a:t>
            </a:r>
            <a:r>
              <a:rPr lang="en-US" dirty="0" smtClean="0"/>
              <a:t>dataset</a:t>
            </a:r>
          </a:p>
          <a:p>
            <a:pPr marL="0" indent="0">
              <a:buNone/>
            </a:pPr>
            <a:r>
              <a:rPr lang="en-US" dirty="0"/>
              <a:t>Although there are few columns in the dataset with high VIF than expected, we cannot drop them from the dataset without knowing their importance for the target/ dependent variable, so the </a:t>
            </a:r>
            <a:r>
              <a:rPr lang="en-US" dirty="0" smtClean="0"/>
              <a:t>multicollinearity </a:t>
            </a:r>
            <a:r>
              <a:rPr lang="en-US" dirty="0"/>
              <a:t>issue is solved in train dataset </a:t>
            </a:r>
            <a:r>
              <a:rPr lang="en-US" dirty="0" smtClean="0"/>
              <a:t>up to </a:t>
            </a:r>
            <a:r>
              <a:rPr lang="en-US" dirty="0"/>
              <a:t>some extent.</a:t>
            </a:r>
            <a:endParaRPr lang="en-US" b="1" dirty="0"/>
          </a:p>
          <a:p>
            <a:pPr marL="0" indent="0">
              <a:buNone/>
            </a:pPr>
            <a:endParaRPr lang="en-US" b="1" dirty="0"/>
          </a:p>
          <a:p>
            <a:pPr marL="0" indent="0">
              <a:buNone/>
            </a:pPr>
            <a:endParaRPr lang="en-US" b="1"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60120" y="1918006"/>
            <a:ext cx="5699760" cy="373380"/>
          </a:xfrm>
          <a:prstGeom prst="rect">
            <a:avLst/>
          </a:prstGeom>
        </p:spPr>
      </p:pic>
    </p:spTree>
    <p:extLst>
      <p:ext uri="{BB962C8B-B14F-4D97-AF65-F5344CB8AC3E}">
        <p14:creationId xmlns:p14="http://schemas.microsoft.com/office/powerpoint/2010/main" val="721550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A75925"/>
                </a:solidFill>
                <a:latin typeface="Century" panose="02040604050505020304" pitchFamily="18" charset="0"/>
              </a:rPr>
              <a:t>TOPICS TO BE DISCUSSED</a:t>
            </a:r>
            <a:endParaRPr lang="en-US" dirty="0">
              <a:solidFill>
                <a:srgbClr val="A75925"/>
              </a:solidFill>
            </a:endParaRPr>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r>
              <a:rPr lang="en-US" dirty="0" smtClean="0"/>
              <a:t>Problem statement</a:t>
            </a:r>
          </a:p>
          <a:p>
            <a:r>
              <a:rPr lang="en-US" dirty="0" smtClean="0"/>
              <a:t>Conceptual Background </a:t>
            </a:r>
            <a:r>
              <a:rPr lang="en-US" dirty="0"/>
              <a:t>of the Domain </a:t>
            </a:r>
            <a:r>
              <a:rPr lang="en-US" dirty="0" smtClean="0"/>
              <a:t>Problem</a:t>
            </a:r>
          </a:p>
          <a:p>
            <a:r>
              <a:rPr lang="en-US" dirty="0"/>
              <a:t>Motivation for the Problem </a:t>
            </a:r>
            <a:r>
              <a:rPr lang="en-US" dirty="0" smtClean="0"/>
              <a:t>Undertaken</a:t>
            </a:r>
          </a:p>
          <a:p>
            <a:pPr>
              <a:lnSpc>
                <a:spcPct val="100000"/>
              </a:lnSpc>
            </a:pPr>
            <a:r>
              <a:rPr lang="en-US" dirty="0"/>
              <a:t>Mathematical/ Analytical Modeling of the </a:t>
            </a:r>
            <a:r>
              <a:rPr lang="en-US" dirty="0" smtClean="0"/>
              <a:t>Problem</a:t>
            </a:r>
          </a:p>
          <a:p>
            <a:pPr>
              <a:lnSpc>
                <a:spcPct val="100000"/>
              </a:lnSpc>
            </a:pPr>
            <a:r>
              <a:rPr lang="en-US" dirty="0"/>
              <a:t>Data Sources and their formats</a:t>
            </a:r>
          </a:p>
          <a:p>
            <a:r>
              <a:rPr lang="en-US" dirty="0"/>
              <a:t>Data Preprocessing Done</a:t>
            </a:r>
          </a:p>
          <a:p>
            <a:r>
              <a:rPr lang="en-US" dirty="0" smtClean="0"/>
              <a:t>Visualizations</a:t>
            </a:r>
          </a:p>
          <a:p>
            <a:r>
              <a:rPr lang="en-US" dirty="0"/>
              <a:t>Model/s Development and </a:t>
            </a:r>
            <a:r>
              <a:rPr lang="en-US" dirty="0" smtClean="0"/>
              <a:t>evaluation</a:t>
            </a:r>
          </a:p>
          <a:p>
            <a:r>
              <a:rPr lang="en-US" dirty="0"/>
              <a:t>Key Findings and Conclusions of the Study</a:t>
            </a:r>
          </a:p>
        </p:txBody>
      </p:sp>
    </p:spTree>
    <p:extLst>
      <p:ext uri="{BB962C8B-B14F-4D97-AF65-F5344CB8AC3E}">
        <p14:creationId xmlns:p14="http://schemas.microsoft.com/office/powerpoint/2010/main" val="507177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PCA on </a:t>
            </a:r>
            <a:r>
              <a:rPr lang="en-US" b="1" dirty="0"/>
              <a:t>train dataset</a:t>
            </a:r>
            <a:endParaRPr lang="en-US" dirty="0"/>
          </a:p>
        </p:txBody>
      </p:sp>
      <p:sp>
        <p:nvSpPr>
          <p:cNvPr id="3" name="Content Placeholder 2"/>
          <p:cNvSpPr>
            <a:spLocks noGrp="1"/>
          </p:cNvSpPr>
          <p:nvPr>
            <p:ph sz="half" idx="1"/>
          </p:nvPr>
        </p:nvSpPr>
        <p:spPr>
          <a:xfrm>
            <a:off x="335280" y="1825625"/>
            <a:ext cx="5684520" cy="4351338"/>
          </a:xfrm>
        </p:spPr>
        <p:txBody>
          <a:bodyPr>
            <a:normAutofit lnSpcReduction="10000"/>
          </a:bodyPr>
          <a:lstStyle/>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sz="2000" dirty="0" smtClean="0"/>
              <a:t>60 </a:t>
            </a:r>
            <a:r>
              <a:rPr lang="en-US" sz="2000" dirty="0"/>
              <a:t>components od the dataset explain around 95% variance in output/target</a:t>
            </a:r>
            <a:endParaRPr lang="en-US" sz="2000" b="1" dirty="0"/>
          </a:p>
          <a:p>
            <a:endParaRPr lang="en-US" sz="2000" dirty="0"/>
          </a:p>
        </p:txBody>
      </p:sp>
      <p:sp>
        <p:nvSpPr>
          <p:cNvPr id="4" name="Content Placeholder 3"/>
          <p:cNvSpPr>
            <a:spLocks noGrp="1"/>
          </p:cNvSpPr>
          <p:nvPr>
            <p:ph sz="half" idx="2"/>
          </p:nvPr>
        </p:nvSpPr>
        <p:spPr>
          <a:xfrm>
            <a:off x="6172200" y="977462"/>
            <a:ext cx="5181600" cy="5199501"/>
          </a:xfrm>
        </p:spPr>
        <p:txBody>
          <a:bodyPr>
            <a:normAutofit lnSpcReduction="10000"/>
          </a:bodyPr>
          <a:lstStyle/>
          <a:p>
            <a:r>
              <a:rPr lang="en-US" dirty="0"/>
              <a:t>Selecting </a:t>
            </a:r>
            <a:r>
              <a:rPr lang="en-US" dirty="0" err="1"/>
              <a:t>Kbest</a:t>
            </a:r>
            <a:r>
              <a:rPr lang="en-US" dirty="0"/>
              <a:t> Features</a:t>
            </a:r>
            <a:endParaRPr lang="en-US" b="1"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sz="2000" dirty="0" smtClean="0"/>
          </a:p>
          <a:p>
            <a:pPr marL="0" indent="0">
              <a:buNone/>
            </a:pPr>
            <a:r>
              <a:rPr lang="en-US" sz="2000" dirty="0" smtClean="0"/>
              <a:t>We </a:t>
            </a:r>
            <a:r>
              <a:rPr lang="en-US" sz="2000" dirty="0"/>
              <a:t>can see the importance of each </a:t>
            </a:r>
            <a:r>
              <a:rPr lang="en-US" sz="2000" dirty="0" smtClean="0"/>
              <a:t>feature</a:t>
            </a:r>
          </a:p>
          <a:p>
            <a:pPr marL="0" indent="0">
              <a:buNone/>
            </a:pPr>
            <a:r>
              <a:rPr lang="en-US" sz="2000" dirty="0" smtClean="0"/>
              <a:t> </a:t>
            </a:r>
            <a:r>
              <a:rPr lang="en-US" sz="2000" dirty="0"/>
              <a:t>in the above output</a:t>
            </a:r>
            <a:endParaRPr lang="en-US" sz="2000" b="1" dirty="0"/>
          </a:p>
          <a:p>
            <a:pPr marL="0" indent="0">
              <a:buNone/>
            </a:pPr>
            <a:endParaRPr lang="en-US" dirty="0"/>
          </a:p>
        </p:txBody>
      </p:sp>
      <p:pic>
        <p:nvPicPr>
          <p:cNvPr id="5" name="Picture 4"/>
          <p:cNvPicPr>
            <a:picLocks noChangeAspect="1"/>
          </p:cNvPicPr>
          <p:nvPr/>
        </p:nvPicPr>
        <p:blipFill>
          <a:blip r:embed="rId2"/>
          <a:stretch>
            <a:fillRect/>
          </a:stretch>
        </p:blipFill>
        <p:spPr>
          <a:xfrm>
            <a:off x="6172200" y="1541845"/>
            <a:ext cx="5033262" cy="3228784"/>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335280" y="1541845"/>
            <a:ext cx="5684520" cy="3276600"/>
          </a:xfrm>
          <a:prstGeom prst="rect">
            <a:avLst/>
          </a:prstGeom>
        </p:spPr>
      </p:pic>
      <p:sp>
        <p:nvSpPr>
          <p:cNvPr id="7" name="TextBox 6"/>
          <p:cNvSpPr txBox="1"/>
          <p:nvPr/>
        </p:nvSpPr>
        <p:spPr>
          <a:xfrm>
            <a:off x="335280" y="6070079"/>
            <a:ext cx="934474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Dropped </a:t>
            </a:r>
            <a:r>
              <a:rPr lang="en-US" sz="2400" dirty="0"/>
              <a:t>some least important columns from the </a:t>
            </a:r>
            <a:r>
              <a:rPr lang="en-US" sz="2400" dirty="0" smtClean="0"/>
              <a:t>dataset</a:t>
            </a:r>
            <a:endParaRPr lang="en-US" sz="2400" b="1" dirty="0"/>
          </a:p>
        </p:txBody>
      </p:sp>
    </p:spTree>
    <p:extLst>
      <p:ext uri="{BB962C8B-B14F-4D97-AF65-F5344CB8AC3E}">
        <p14:creationId xmlns:p14="http://schemas.microsoft.com/office/powerpoint/2010/main" val="831322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Best Random State and Accuracy:</a:t>
            </a:r>
            <a:br>
              <a:rPr lang="en-US" b="1" dirty="0"/>
            </a:b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64208" y="1157475"/>
            <a:ext cx="5723116" cy="2629128"/>
          </a:xfrm>
          <a:prstGeom prst="rect">
            <a:avLst/>
          </a:prstGeom>
        </p:spPr>
      </p:pic>
      <p:sp>
        <p:nvSpPr>
          <p:cNvPr id="5" name="TextBox 4"/>
          <p:cNvSpPr txBox="1"/>
          <p:nvPr/>
        </p:nvSpPr>
        <p:spPr>
          <a:xfrm>
            <a:off x="964208" y="3872384"/>
            <a:ext cx="4600875" cy="2308324"/>
          </a:xfrm>
          <a:prstGeom prst="rect">
            <a:avLst/>
          </a:prstGeom>
          <a:noFill/>
        </p:spPr>
        <p:txBody>
          <a:bodyPr wrap="none" rtlCol="0">
            <a:spAutoFit/>
          </a:bodyPr>
          <a:lstStyle/>
          <a:p>
            <a:pPr marL="285750" indent="-285750">
              <a:buFont typeface="Arial" panose="020B0604020202020204" pitchFamily="34" charset="0"/>
              <a:buChar char="•"/>
            </a:pPr>
            <a:r>
              <a:rPr lang="en-US" dirty="0"/>
              <a:t>We got the best accuracy and random state</a:t>
            </a:r>
            <a:r>
              <a:rPr lang="en-US" dirty="0" smtClean="0"/>
              <a:t>.</a:t>
            </a:r>
          </a:p>
          <a:p>
            <a:pPr marL="285750" indent="-285750">
              <a:buFont typeface="Arial" panose="020B0604020202020204" pitchFamily="34" charset="0"/>
              <a:buChar char="•"/>
            </a:pPr>
            <a:r>
              <a:rPr lang="en-US" dirty="0"/>
              <a:t>Creating train test split</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Regression Algorithms:</a:t>
            </a:r>
          </a:p>
          <a:p>
            <a:endParaRPr lang="en-US" dirty="0"/>
          </a:p>
          <a:p>
            <a:pPr marL="285750" indent="-285750">
              <a:buFont typeface="Arial" panose="020B0604020202020204" pitchFamily="34" charset="0"/>
              <a:buChar char="•"/>
            </a:pPr>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64208" y="4601404"/>
            <a:ext cx="5692140" cy="38862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561430" y="5021580"/>
            <a:ext cx="5330322" cy="1836420"/>
          </a:xfrm>
          <a:prstGeom prst="rect">
            <a:avLst/>
          </a:prstGeom>
        </p:spPr>
      </p:pic>
    </p:spTree>
    <p:extLst>
      <p:ext uri="{BB962C8B-B14F-4D97-AF65-F5344CB8AC3E}">
        <p14:creationId xmlns:p14="http://schemas.microsoft.com/office/powerpoint/2010/main" val="1193487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34340" y="772511"/>
            <a:ext cx="5181600" cy="5908949"/>
          </a:xfrm>
        </p:spPr>
        <p:txBody>
          <a:bodyPr/>
          <a:lstStyle/>
          <a:p>
            <a:pPr marL="0" indent="0">
              <a:buNone/>
            </a:pPr>
            <a:r>
              <a:rPr lang="en-US" b="1" dirty="0" err="1"/>
              <a:t>i</a:t>
            </a:r>
            <a:r>
              <a:rPr lang="en-US" b="1" dirty="0"/>
              <a:t>) </a:t>
            </a:r>
            <a:r>
              <a:rPr lang="en-US" b="1" dirty="0" err="1"/>
              <a:t>RandomForestRegressor</a:t>
            </a:r>
            <a:r>
              <a:rPr lang="en-US" b="1" dirty="0"/>
              <a:t>:</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sz="1800" dirty="0" err="1"/>
              <a:t>RandomForestRegressor</a:t>
            </a:r>
            <a:r>
              <a:rPr lang="en-US" sz="1800" dirty="0"/>
              <a:t> is giving 90.16% r2_score.</a:t>
            </a:r>
          </a:p>
          <a:p>
            <a:endParaRPr lang="en-US" dirty="0"/>
          </a:p>
        </p:txBody>
      </p:sp>
      <p:sp>
        <p:nvSpPr>
          <p:cNvPr id="6" name="Content Placeholder 5"/>
          <p:cNvSpPr>
            <a:spLocks noGrp="1"/>
          </p:cNvSpPr>
          <p:nvPr>
            <p:ph sz="half" idx="2"/>
          </p:nvPr>
        </p:nvSpPr>
        <p:spPr>
          <a:xfrm>
            <a:off x="6172200" y="772511"/>
            <a:ext cx="5181600" cy="6085489"/>
          </a:xfrm>
        </p:spPr>
        <p:txBody>
          <a:bodyPr/>
          <a:lstStyle/>
          <a:p>
            <a:pPr marL="0" indent="0">
              <a:buNone/>
            </a:pPr>
            <a:r>
              <a:rPr lang="en-US" b="1" dirty="0"/>
              <a:t>ii) </a:t>
            </a:r>
            <a:r>
              <a:rPr lang="en-US" b="1" dirty="0" err="1"/>
              <a:t>XGBRegressor</a:t>
            </a:r>
            <a:r>
              <a:rPr lang="en-US" b="1" dirty="0" smtClean="0"/>
              <a:t>:</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pPr marL="0" indent="0">
              <a:buNone/>
            </a:pPr>
            <a:endParaRPr lang="en-US" b="1" dirty="0"/>
          </a:p>
          <a:p>
            <a:r>
              <a:rPr lang="en-US" sz="1800" dirty="0" err="1"/>
              <a:t>XGBRegressor</a:t>
            </a:r>
            <a:r>
              <a:rPr lang="en-US" sz="1800" dirty="0"/>
              <a:t> is giving me 89.05% r2_score.</a:t>
            </a:r>
          </a:p>
          <a:p>
            <a:endParaRPr lang="en-US" b="1"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88620" y="1513490"/>
            <a:ext cx="5707380" cy="320040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172200" y="1513490"/>
            <a:ext cx="5737860" cy="3169920"/>
          </a:xfrm>
          <a:prstGeom prst="rect">
            <a:avLst/>
          </a:prstGeom>
        </p:spPr>
      </p:pic>
    </p:spTree>
    <p:extLst>
      <p:ext uri="{BB962C8B-B14F-4D97-AF65-F5344CB8AC3E}">
        <p14:creationId xmlns:p14="http://schemas.microsoft.com/office/powerpoint/2010/main" val="17109365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189186"/>
            <a:ext cx="5181600" cy="5987777"/>
          </a:xfrm>
        </p:spPr>
        <p:txBody>
          <a:bodyPr/>
          <a:lstStyle/>
          <a:p>
            <a:pPr marL="0" indent="0">
              <a:buNone/>
            </a:pPr>
            <a:r>
              <a:rPr lang="en-US" dirty="0"/>
              <a:t>iii) </a:t>
            </a:r>
            <a:r>
              <a:rPr lang="en-US" dirty="0" err="1"/>
              <a:t>ExtraTreesRegressor</a:t>
            </a:r>
            <a:r>
              <a:rPr lang="en-US" dirty="0" smtClean="0"/>
              <a:t>:</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pPr marL="0" indent="0">
              <a:buNone/>
            </a:pPr>
            <a:r>
              <a:rPr lang="en-US" sz="2000" dirty="0" err="1"/>
              <a:t>ExtraTreesRegressor</a:t>
            </a:r>
            <a:r>
              <a:rPr lang="en-US" sz="2000" dirty="0"/>
              <a:t> is giving me 90.77% r2_score.</a:t>
            </a:r>
          </a:p>
          <a:p>
            <a:endParaRPr lang="en-US" b="1" dirty="0"/>
          </a:p>
          <a:p>
            <a:endParaRPr lang="en-US" dirty="0"/>
          </a:p>
        </p:txBody>
      </p:sp>
      <p:sp>
        <p:nvSpPr>
          <p:cNvPr id="6" name="Content Placeholder 5"/>
          <p:cNvSpPr>
            <a:spLocks noGrp="1"/>
          </p:cNvSpPr>
          <p:nvPr>
            <p:ph sz="half" idx="2"/>
          </p:nvPr>
        </p:nvSpPr>
        <p:spPr>
          <a:xfrm>
            <a:off x="6172200" y="189186"/>
            <a:ext cx="5181600" cy="5987777"/>
          </a:xfrm>
        </p:spPr>
        <p:txBody>
          <a:bodyPr/>
          <a:lstStyle/>
          <a:p>
            <a:pPr marL="0" indent="0">
              <a:buNone/>
            </a:pPr>
            <a:r>
              <a:rPr lang="en-US" dirty="0"/>
              <a:t>iv) </a:t>
            </a:r>
            <a:r>
              <a:rPr lang="en-US" dirty="0" err="1"/>
              <a:t>GradientBoostingRegressor</a:t>
            </a:r>
            <a:r>
              <a:rPr lang="en-US" dirty="0"/>
              <a:t>:</a:t>
            </a:r>
            <a:endParaRPr lang="en-US" b="1"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sz="2000" dirty="0" err="1"/>
              <a:t>GradientBoostingRegressor</a:t>
            </a:r>
            <a:r>
              <a:rPr lang="en-US" sz="2000" dirty="0"/>
              <a:t> is giving me 92.61% r2_score.</a:t>
            </a:r>
          </a:p>
          <a:p>
            <a:pPr marL="0" indent="0">
              <a:buNone/>
            </a:pP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81000" y="1051429"/>
            <a:ext cx="5715000" cy="314706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248400" y="998089"/>
            <a:ext cx="5715000" cy="3200400"/>
          </a:xfrm>
          <a:prstGeom prst="rect">
            <a:avLst/>
          </a:prstGeom>
        </p:spPr>
      </p:pic>
    </p:spTree>
    <p:extLst>
      <p:ext uri="{BB962C8B-B14F-4D97-AF65-F5344CB8AC3E}">
        <p14:creationId xmlns:p14="http://schemas.microsoft.com/office/powerpoint/2010/main" val="3838506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70903"/>
            <a:ext cx="10515600" cy="1325563"/>
          </a:xfrm>
        </p:spPr>
        <p:txBody>
          <a:bodyPr/>
          <a:lstStyle/>
          <a:p>
            <a:r>
              <a:rPr lang="en-US" b="1" dirty="0"/>
              <a:t>v) </a:t>
            </a:r>
            <a:r>
              <a:rPr lang="en-US" b="1" dirty="0" err="1"/>
              <a:t>DecisionTreeRegressor</a:t>
            </a:r>
            <a:r>
              <a:rPr lang="en-US" b="1" dirty="0" smtClean="0"/>
              <a:t>:</a:t>
            </a:r>
            <a:endParaRPr lang="en-US" b="1" dirty="0"/>
          </a:p>
        </p:txBody>
      </p:sp>
      <p:sp>
        <p:nvSpPr>
          <p:cNvPr id="6" name="Content Placeholder 5"/>
          <p:cNvSpPr>
            <a:spLocks noGrp="1"/>
          </p:cNvSpPr>
          <p:nvPr>
            <p:ph idx="1"/>
          </p:nvPr>
        </p:nvSpPr>
        <p:spPr>
          <a:xfrm>
            <a:off x="838200" y="851338"/>
            <a:ext cx="10515600" cy="5325625"/>
          </a:xfrm>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r>
              <a:rPr lang="en-US" dirty="0" err="1" smtClean="0"/>
              <a:t>DecisionTreeRegressor</a:t>
            </a:r>
            <a:r>
              <a:rPr lang="en-US" dirty="0" smtClean="0"/>
              <a:t> </a:t>
            </a:r>
            <a:r>
              <a:rPr lang="en-US" dirty="0"/>
              <a:t>is giving me 73.76% r2_score</a:t>
            </a:r>
            <a:r>
              <a:rPr lang="en-US" dirty="0" smtClean="0"/>
              <a:t>.</a:t>
            </a:r>
            <a:endParaRPr lang="en-US" dirty="0"/>
          </a:p>
          <a:p>
            <a:endParaRPr lang="en-US" dirty="0" smtClean="0"/>
          </a:p>
          <a:p>
            <a:r>
              <a:rPr lang="en-US" dirty="0" smtClean="0"/>
              <a:t>After </a:t>
            </a:r>
            <a:r>
              <a:rPr lang="en-US" dirty="0"/>
              <a:t>observing the difference of model accuracy and cross </a:t>
            </a:r>
            <a:r>
              <a:rPr lang="en-US" dirty="0" smtClean="0"/>
              <a:t>validation </a:t>
            </a:r>
            <a:r>
              <a:rPr lang="en-US" dirty="0"/>
              <a:t>score we </a:t>
            </a:r>
            <a:endParaRPr lang="en-US" dirty="0" smtClean="0"/>
          </a:p>
          <a:p>
            <a:pPr marL="0" indent="0">
              <a:buNone/>
            </a:pPr>
            <a:r>
              <a:rPr lang="en-US" dirty="0" smtClean="0"/>
              <a:t>can </a:t>
            </a:r>
            <a:r>
              <a:rPr lang="en-US" dirty="0"/>
              <a:t>see </a:t>
            </a:r>
            <a:r>
              <a:rPr lang="en-US" dirty="0" err="1"/>
              <a:t>RandomForestRegressor</a:t>
            </a:r>
            <a:r>
              <a:rPr lang="en-US" dirty="0"/>
              <a:t> as the </a:t>
            </a:r>
            <a:r>
              <a:rPr lang="en-US" dirty="0" smtClean="0"/>
              <a:t>best </a:t>
            </a:r>
            <a:r>
              <a:rPr lang="en-US" dirty="0"/>
              <a:t>model.</a:t>
            </a:r>
          </a:p>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074682" y="851338"/>
            <a:ext cx="6240517" cy="3401574"/>
          </a:xfrm>
          <a:prstGeom prst="rect">
            <a:avLst/>
          </a:prstGeom>
        </p:spPr>
      </p:pic>
    </p:spTree>
    <p:extLst>
      <p:ext uri="{BB962C8B-B14F-4D97-AF65-F5344CB8AC3E}">
        <p14:creationId xmlns:p14="http://schemas.microsoft.com/office/powerpoint/2010/main" val="2020783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99"/>
            <a:ext cx="10515600" cy="1325563"/>
          </a:xfrm>
        </p:spPr>
        <p:txBody>
          <a:bodyPr/>
          <a:lstStyle/>
          <a:p>
            <a:r>
              <a:rPr lang="en-US" b="1" dirty="0"/>
              <a:t>Hyper parameter tuning </a:t>
            </a:r>
            <a:endParaRPr lang="en-US" dirty="0"/>
          </a:p>
        </p:txBody>
      </p:sp>
      <p:sp>
        <p:nvSpPr>
          <p:cNvPr id="7" name="Content Placeholder 6"/>
          <p:cNvSpPr>
            <a:spLocks noGrp="1"/>
          </p:cNvSpPr>
          <p:nvPr>
            <p:ph idx="1"/>
          </p:nvPr>
        </p:nvSpPr>
        <p:spPr>
          <a:xfrm>
            <a:off x="838200" y="835572"/>
            <a:ext cx="10515600" cy="5341391"/>
          </a:xfrm>
        </p:spPr>
        <p:txBody>
          <a:bodyPr/>
          <a:lstStyle/>
          <a:p>
            <a:endParaRPr lang="en-US" dirty="0" smtClean="0"/>
          </a:p>
          <a:p>
            <a:endParaRPr lang="en-US" dirty="0"/>
          </a:p>
          <a:p>
            <a:endParaRPr lang="en-US" dirty="0" smtClean="0"/>
          </a:p>
          <a:p>
            <a:r>
              <a:rPr lang="en-US" sz="2000" dirty="0"/>
              <a:t>Giving RFR parameters and Running grid search CV for RFR</a:t>
            </a:r>
          </a:p>
          <a:p>
            <a:endParaRPr lang="en-US" dirty="0" smtClean="0"/>
          </a:p>
          <a:p>
            <a:endParaRPr lang="en-US" dirty="0"/>
          </a:p>
          <a:p>
            <a:pPr marL="0" indent="0">
              <a:buNone/>
            </a:pPr>
            <a:endParaRPr lang="en-US" dirty="0"/>
          </a:p>
          <a:p>
            <a:pPr marL="0" indent="0">
              <a:buNone/>
            </a:pPr>
            <a:endParaRPr lang="en-US" sz="2000" dirty="0" smtClean="0"/>
          </a:p>
          <a:p>
            <a:pPr marL="0" indent="0">
              <a:buNone/>
            </a:pPr>
            <a:r>
              <a:rPr lang="en-US" sz="2000" dirty="0" smtClean="0"/>
              <a:t>Tuning </a:t>
            </a:r>
            <a:r>
              <a:rPr lang="en-US" sz="2000" dirty="0"/>
              <a:t>the model using GCV</a:t>
            </a:r>
            <a:r>
              <a:rPr lang="en-US" sz="2000" dirty="0" smtClean="0"/>
              <a:t>.</a:t>
            </a:r>
          </a:p>
          <a:p>
            <a:pPr marL="0" indent="0">
              <a:buNone/>
            </a:pPr>
            <a:r>
              <a:rPr lang="en-US" sz="2000" dirty="0"/>
              <a:t>Getting the best parameters</a:t>
            </a:r>
            <a:endParaRPr lang="en-US" sz="2000" b="1" dirty="0"/>
          </a:p>
          <a:p>
            <a:pPr marL="0" indent="0">
              <a:buNone/>
            </a:pPr>
            <a:endParaRPr lang="en-US" sz="2000" dirty="0"/>
          </a:p>
          <a:p>
            <a:endParaRPr lang="en-US" sz="2000"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838200" y="835572"/>
            <a:ext cx="5715000" cy="138684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935683" y="2857302"/>
            <a:ext cx="5722620" cy="1651635"/>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920443" y="5550382"/>
            <a:ext cx="5753100" cy="1226820"/>
          </a:xfrm>
          <a:prstGeom prst="rect">
            <a:avLst/>
          </a:prstGeom>
        </p:spPr>
      </p:pic>
    </p:spTree>
    <p:extLst>
      <p:ext uri="{BB962C8B-B14F-4D97-AF65-F5344CB8AC3E}">
        <p14:creationId xmlns:p14="http://schemas.microsoft.com/office/powerpoint/2010/main" val="4044504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765677"/>
            <a:ext cx="10515600" cy="5411285"/>
          </a:xfrm>
        </p:spPr>
        <p:txBody>
          <a:bodyPr>
            <a:normAutofit/>
          </a:bodyPr>
          <a:lstStyle/>
          <a:p>
            <a:r>
              <a:rPr lang="en-US" sz="2400" dirty="0"/>
              <a:t>Assigning a variable for the best model</a:t>
            </a:r>
            <a:endParaRPr lang="en-US" sz="2400" b="1" dirty="0"/>
          </a:p>
          <a:p>
            <a:endParaRPr lang="en-US" sz="2400" dirty="0" smtClean="0"/>
          </a:p>
          <a:p>
            <a:endParaRPr lang="en-US" sz="2400" dirty="0"/>
          </a:p>
          <a:p>
            <a:endParaRPr lang="en-US" sz="2400" dirty="0" smtClean="0"/>
          </a:p>
          <a:p>
            <a:endParaRPr lang="en-US" sz="2400" dirty="0"/>
          </a:p>
          <a:p>
            <a:pPr marL="0" indent="0">
              <a:buNone/>
            </a:pPr>
            <a:endParaRPr lang="en-US" sz="2400" dirty="0" smtClean="0"/>
          </a:p>
          <a:p>
            <a:pPr marL="0" indent="0">
              <a:buNone/>
            </a:pPr>
            <a:r>
              <a:rPr lang="en-US" sz="2000" dirty="0"/>
              <a:t>This is the model r2_score after tuning. We have 89.24% as r2_score which is good to proceed with</a:t>
            </a:r>
            <a:r>
              <a:rPr lang="en-US" sz="2000" dirty="0" smtClean="0"/>
              <a:t>.</a:t>
            </a:r>
            <a:endParaRPr lang="en-US" sz="2000" b="1" dirty="0"/>
          </a:p>
          <a:p>
            <a:r>
              <a:rPr lang="en-US" sz="2400" dirty="0"/>
              <a:t>Saving the model</a:t>
            </a:r>
            <a:r>
              <a:rPr lang="en-US" sz="2400" dirty="0" smtClean="0"/>
              <a:t>:</a:t>
            </a:r>
          </a:p>
          <a:p>
            <a:endParaRPr lang="en-US" sz="2400" b="1" dirty="0"/>
          </a:p>
          <a:p>
            <a:endParaRPr lang="en-US" sz="2400" b="1" dirty="0"/>
          </a:p>
          <a:p>
            <a:pPr marL="0" indent="0">
              <a:buNone/>
            </a:pPr>
            <a:r>
              <a:rPr lang="en-US" sz="2000" dirty="0"/>
              <a:t>We have saved the model as </a:t>
            </a:r>
            <a:r>
              <a:rPr lang="en-US" sz="2000" dirty="0" err="1"/>
              <a:t>House_Price.Using</a:t>
            </a:r>
            <a:r>
              <a:rPr lang="en-US" sz="2000" dirty="0"/>
              <a:t> .</a:t>
            </a:r>
            <a:r>
              <a:rPr lang="en-US" sz="2000" dirty="0" err="1"/>
              <a:t>pkl</a:t>
            </a:r>
            <a:endParaRPr lang="en-US" sz="2000" dirty="0"/>
          </a:p>
          <a:p>
            <a:endParaRPr lang="en-US" sz="240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38200" y="1351761"/>
            <a:ext cx="5722620" cy="188976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853440" y="4351101"/>
            <a:ext cx="5707380" cy="716280"/>
          </a:xfrm>
          <a:prstGeom prst="rect">
            <a:avLst/>
          </a:prstGeom>
        </p:spPr>
      </p:pic>
    </p:spTree>
    <p:extLst>
      <p:ext uri="{BB962C8B-B14F-4D97-AF65-F5344CB8AC3E}">
        <p14:creationId xmlns:p14="http://schemas.microsoft.com/office/powerpoint/2010/main" val="18406741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6841"/>
            <a:ext cx="10515600" cy="5830122"/>
          </a:xfrm>
        </p:spPr>
        <p:txBody>
          <a:bodyPr>
            <a:normAutofit/>
          </a:bodyPr>
          <a:lstStyle/>
          <a:p>
            <a:r>
              <a:rPr lang="en-US" sz="1800" b="1" dirty="0"/>
              <a:t>Predicting House Price for test dataset using Saved model of train dataset</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800" dirty="0"/>
              <a:t>Creating a data frame of actual vs predicted values </a:t>
            </a:r>
            <a:endParaRPr lang="en-US" sz="1800" dirty="0" smtClean="0"/>
          </a:p>
          <a:p>
            <a:pPr marL="0" indent="0">
              <a:buNone/>
            </a:pPr>
            <a:endParaRPr lang="en-US" sz="1800" dirty="0" smtClean="0"/>
          </a:p>
          <a:p>
            <a:pPr marL="0" indent="0">
              <a:buNone/>
            </a:pPr>
            <a:endParaRPr lang="en-US" sz="1800" dirty="0"/>
          </a:p>
          <a:p>
            <a:pPr marL="0" indent="0">
              <a:buNone/>
            </a:pPr>
            <a:r>
              <a:rPr lang="en-US" sz="1800" dirty="0" smtClean="0"/>
              <a:t>Above </a:t>
            </a:r>
            <a:r>
              <a:rPr lang="en-US" sz="1800" dirty="0"/>
              <a:t>are the predicted values and the actual values</a:t>
            </a:r>
            <a:r>
              <a:rPr lang="en-US" sz="1800" dirty="0" smtClean="0"/>
              <a:t>. They </a:t>
            </a:r>
            <a:r>
              <a:rPr lang="en-US" sz="1800" dirty="0"/>
              <a:t>look similar</a:t>
            </a:r>
            <a:r>
              <a:rPr lang="en-US" sz="1800" dirty="0" smtClean="0"/>
              <a:t>.</a:t>
            </a:r>
          </a:p>
          <a:p>
            <a:r>
              <a:rPr lang="en-US" sz="1800" b="1" dirty="0"/>
              <a:t>Visualizing the actual vs predicted </a:t>
            </a:r>
            <a:r>
              <a:rPr lang="en-US" sz="1800" b="1" dirty="0" smtClean="0"/>
              <a:t>values</a:t>
            </a:r>
          </a:p>
          <a:p>
            <a:endParaRPr lang="en-US" sz="1800" b="1" dirty="0"/>
          </a:p>
          <a:p>
            <a:endParaRPr lang="en-US" sz="1800" b="1" dirty="0"/>
          </a:p>
          <a:p>
            <a:pPr marL="0" indent="0">
              <a:buNone/>
            </a:pPr>
            <a:endParaRPr lang="en-US" sz="1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99272" y="663177"/>
            <a:ext cx="4313707" cy="2242891"/>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99272" y="3261902"/>
            <a:ext cx="4762500" cy="73152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009782" y="4927283"/>
            <a:ext cx="4303197" cy="1804593"/>
          </a:xfrm>
          <a:prstGeom prst="rect">
            <a:avLst/>
          </a:prstGeom>
        </p:spPr>
      </p:pic>
      <p:sp>
        <p:nvSpPr>
          <p:cNvPr id="7" name="TextBox 6"/>
          <p:cNvSpPr txBox="1"/>
          <p:nvPr/>
        </p:nvSpPr>
        <p:spPr>
          <a:xfrm>
            <a:off x="4112961" y="5531090"/>
            <a:ext cx="6245108" cy="923330"/>
          </a:xfrm>
          <a:prstGeom prst="rect">
            <a:avLst/>
          </a:prstGeom>
          <a:noFill/>
        </p:spPr>
        <p:txBody>
          <a:bodyPr wrap="none" rtlCol="0">
            <a:spAutoFit/>
          </a:bodyPr>
          <a:lstStyle/>
          <a:p>
            <a:r>
              <a:rPr lang="en-US" dirty="0" smtClean="0"/>
              <a:t>Blue </a:t>
            </a:r>
            <a:r>
              <a:rPr lang="en-US" dirty="0"/>
              <a:t>line is the actual line and red dots are the predicted values. </a:t>
            </a:r>
            <a:endParaRPr lang="en-US" dirty="0" smtClean="0"/>
          </a:p>
          <a:p>
            <a:r>
              <a:rPr lang="en-US" dirty="0" smtClean="0"/>
              <a:t>They </a:t>
            </a:r>
            <a:r>
              <a:rPr lang="en-US" dirty="0"/>
              <a:t>are similar apart from few exceptions</a:t>
            </a:r>
          </a:p>
          <a:p>
            <a:endParaRPr lang="en-US" dirty="0"/>
          </a:p>
        </p:txBody>
      </p:sp>
    </p:spTree>
    <p:extLst>
      <p:ext uri="{BB962C8B-B14F-4D97-AF65-F5344CB8AC3E}">
        <p14:creationId xmlns:p14="http://schemas.microsoft.com/office/powerpoint/2010/main" val="2253335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420"/>
            <a:ext cx="10515600" cy="6495393"/>
          </a:xfrm>
        </p:spPr>
        <p:txBody>
          <a:bodyPr>
            <a:normAutofit fontScale="92500" lnSpcReduction="10000"/>
          </a:bodyPr>
          <a:lstStyle/>
          <a:p>
            <a:r>
              <a:rPr lang="en-US" sz="2000" dirty="0"/>
              <a:t>Predicting Sale price of house using cleaned test </a:t>
            </a:r>
            <a:r>
              <a:rPr lang="en-US" sz="2000" dirty="0" smtClean="0"/>
              <a:t>dataset</a:t>
            </a:r>
          </a:p>
          <a:p>
            <a:endParaRPr lang="en-US" sz="2000" dirty="0"/>
          </a:p>
          <a:p>
            <a:endParaRPr lang="en-US" sz="2000" dirty="0" smtClean="0"/>
          </a:p>
          <a:p>
            <a:endParaRPr lang="en-US" sz="2000" dirty="0" smtClean="0"/>
          </a:p>
          <a:p>
            <a:endParaRPr lang="en-US" sz="2000" dirty="0" smtClean="0"/>
          </a:p>
          <a:p>
            <a:endParaRPr lang="en-US" sz="2000" dirty="0"/>
          </a:p>
          <a:p>
            <a:endParaRPr lang="en-US" sz="2000" dirty="0" smtClean="0"/>
          </a:p>
          <a:p>
            <a:endParaRPr lang="en-US" sz="2000" dirty="0"/>
          </a:p>
          <a:p>
            <a:r>
              <a:rPr lang="en-US" sz="2000" dirty="0"/>
              <a:t>Making </a:t>
            </a:r>
            <a:r>
              <a:rPr lang="en-US" sz="2000" dirty="0" err="1"/>
              <a:t>dataframe</a:t>
            </a:r>
            <a:r>
              <a:rPr lang="en-US" sz="2000" dirty="0"/>
              <a:t> for predicted </a:t>
            </a:r>
            <a:r>
              <a:rPr lang="en-US" sz="2000" dirty="0" err="1" smtClean="0"/>
              <a:t>SalePrice</a:t>
            </a:r>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pPr marL="0" indent="0">
              <a:buNone/>
            </a:pPr>
            <a:endParaRPr lang="en-US" sz="2000" dirty="0"/>
          </a:p>
          <a:p>
            <a:r>
              <a:rPr lang="en-US" sz="2000" dirty="0"/>
              <a:t>Saving the predictions to </a:t>
            </a:r>
            <a:r>
              <a:rPr lang="en-US" sz="2000" dirty="0" smtClean="0"/>
              <a:t>csv</a:t>
            </a:r>
            <a:endParaRPr lang="en-US" sz="2000" dirty="0"/>
          </a:p>
          <a:p>
            <a:endParaRPr lang="en-US" sz="2000" dirty="0"/>
          </a:p>
          <a:p>
            <a:r>
              <a:rPr lang="en-US" sz="2000" dirty="0"/>
              <a:t>We have saved the predicted values as csv file.	</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168356" y="5873048"/>
            <a:ext cx="4777740" cy="25146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183596" y="3504871"/>
            <a:ext cx="4762500" cy="192786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1168356" y="745578"/>
            <a:ext cx="4747260" cy="1866900"/>
          </a:xfrm>
          <a:prstGeom prst="rect">
            <a:avLst/>
          </a:prstGeom>
        </p:spPr>
      </p:pic>
    </p:spTree>
    <p:extLst>
      <p:ext uri="{BB962C8B-B14F-4D97-AF65-F5344CB8AC3E}">
        <p14:creationId xmlns:p14="http://schemas.microsoft.com/office/powerpoint/2010/main" val="6702301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Key Findings and Conclusions of the Study</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Based on the in-depth analysis of the Housing Project, The Exploratory analysis of the datasets, and the analysis of the Outputs of the models the following observations are made:</a:t>
            </a:r>
          </a:p>
          <a:p>
            <a:pPr marL="0" indent="0">
              <a:buNone/>
            </a:pPr>
            <a:r>
              <a:rPr lang="en-US" dirty="0"/>
              <a:t>● Structural attributes of the house Structural attributes of the house like lot size, lot shape, quality and condition of the house, garage capacity, rooms, Lot frontage, number of bedrooms, bathrooms, overall finishing of the house </a:t>
            </a:r>
            <a:r>
              <a:rPr lang="en-US" dirty="0" err="1"/>
              <a:t>etc</a:t>
            </a:r>
            <a:r>
              <a:rPr lang="en-US" dirty="0"/>
              <a:t> play a big role in influencing the house price.</a:t>
            </a:r>
          </a:p>
          <a:p>
            <a:pPr marL="0" indent="0">
              <a:buNone/>
            </a:pPr>
            <a:r>
              <a:rPr lang="en-US" dirty="0"/>
              <a:t>● Neighborhood qualities can be included in deciding house price.</a:t>
            </a:r>
          </a:p>
          <a:p>
            <a:pPr marL="0" indent="0">
              <a:buNone/>
            </a:pPr>
            <a:r>
              <a:rPr lang="en-US" dirty="0"/>
              <a:t>● Various plots like </a:t>
            </a:r>
            <a:r>
              <a:rPr lang="en-US" dirty="0" err="1"/>
              <a:t>Barplots</a:t>
            </a:r>
            <a:r>
              <a:rPr lang="en-US" dirty="0"/>
              <a:t>, </a:t>
            </a:r>
            <a:r>
              <a:rPr lang="en-US" dirty="0" err="1"/>
              <a:t>stripplots</a:t>
            </a:r>
            <a:r>
              <a:rPr lang="en-US" dirty="0"/>
              <a:t> and </a:t>
            </a:r>
            <a:r>
              <a:rPr lang="en-US" dirty="0" err="1"/>
              <a:t>distplots</a:t>
            </a:r>
            <a:r>
              <a:rPr lang="en-US" dirty="0"/>
              <a:t> helped in </a:t>
            </a:r>
            <a:r>
              <a:rPr lang="en-US" dirty="0" err="1"/>
              <a:t>visualising</a:t>
            </a:r>
            <a:r>
              <a:rPr lang="en-US" dirty="0"/>
              <a:t> the Feature-label relationships which corroborated the importance of structural and locational attributes for estimating Sale Prices.</a:t>
            </a:r>
          </a:p>
          <a:p>
            <a:pPr marL="0" indent="0">
              <a:buNone/>
            </a:pPr>
            <a:r>
              <a:rPr lang="en-US" dirty="0"/>
              <a:t>● Due to the Training dataset being very small, the outliers had to be retained for proper training of the models.</a:t>
            </a:r>
          </a:p>
          <a:p>
            <a:pPr marL="0" indent="0">
              <a:buNone/>
            </a:pPr>
            <a:r>
              <a:rPr lang="en-US" dirty="0"/>
              <a:t>● Therefore, Random Forest </a:t>
            </a:r>
            <a:r>
              <a:rPr lang="en-US" dirty="0" err="1"/>
              <a:t>Regressor</a:t>
            </a:r>
            <a:r>
              <a:rPr lang="en-US" dirty="0"/>
              <a:t>, being robust to outliers and being indifferent to nonlinear features, performed well despite having to work on small dataset.</a:t>
            </a:r>
          </a:p>
          <a:p>
            <a:endParaRPr lang="en-US" dirty="0"/>
          </a:p>
        </p:txBody>
      </p:sp>
    </p:spTree>
    <p:extLst>
      <p:ext uri="{BB962C8B-B14F-4D97-AF65-F5344CB8AC3E}">
        <p14:creationId xmlns:p14="http://schemas.microsoft.com/office/powerpoint/2010/main" val="4030371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dirty="0"/>
          </a:p>
        </p:txBody>
      </p:sp>
      <p:sp>
        <p:nvSpPr>
          <p:cNvPr id="3" name="Content Placeholder 2"/>
          <p:cNvSpPr>
            <a:spLocks noGrp="1"/>
          </p:cNvSpPr>
          <p:nvPr>
            <p:ph idx="1"/>
          </p:nvPr>
        </p:nvSpPr>
        <p:spPr/>
        <p:txBody>
          <a:bodyPr>
            <a:noAutofit/>
          </a:bodyPr>
          <a:lstStyle/>
          <a:p>
            <a:pPr marL="0" indent="0">
              <a:buNone/>
            </a:pPr>
            <a:r>
              <a:rPr lang="en-US" dirty="0"/>
              <a:t>Houses are one of the necessary needs of each and every person around the globe and therefore housing and real estate market is one of the major contributors in the world’s economy. It has a huge chunk of market and there are various companies working in this domain. Data science becomes a very important tool to solve problems in this field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a:t>
            </a:r>
            <a:endParaRPr lang="en-US" b="1" dirty="0"/>
          </a:p>
        </p:txBody>
      </p:sp>
    </p:spTree>
    <p:extLst>
      <p:ext uri="{BB962C8B-B14F-4D97-AF65-F5344CB8AC3E}">
        <p14:creationId xmlns:p14="http://schemas.microsoft.com/office/powerpoint/2010/main" val="436987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Learning Outcomes of the Study in respect of Data </a:t>
            </a:r>
            <a:r>
              <a:rPr lang="en-US" b="1" dirty="0" smtClean="0"/>
              <a:t>Science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 found that the dataset was quite interesting to handle as it contains all types of data in it. Improvement in computing technology has made it possible to examine social information that cannot previously be captured, processed and </a:t>
            </a:r>
            <a:r>
              <a:rPr lang="en-US" dirty="0" smtClean="0"/>
              <a:t>analyzed. </a:t>
            </a:r>
            <a:r>
              <a:rPr lang="en-US" dirty="0"/>
              <a:t>New analytical techniques of machine learning can be used in property research. The power of visualization has helped us in understanding the data by graphical representation it has made me to understand what data is trying to say. Data cleaning is one of the most important steps to remove missing value and to replace null value and zero values with their respective mean, median or mode. This study is an exploratory attempt to use five machine learning algorithms in estimating housing prices, and then compare their results.</a:t>
            </a:r>
          </a:p>
          <a:p>
            <a:pPr marL="0" indent="0">
              <a:buNone/>
            </a:pPr>
            <a:r>
              <a:rPr lang="en-US" dirty="0"/>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Future direction of research may consider incorporating additional property transaction data from a larger geographical location with more features, or </a:t>
            </a:r>
            <a:r>
              <a:rPr lang="en-US" dirty="0" smtClean="0"/>
              <a:t>analyzing </a:t>
            </a:r>
            <a:r>
              <a:rPr lang="en-US" dirty="0"/>
              <a:t>other property types beyond housing development</a:t>
            </a:r>
            <a:r>
              <a:rPr lang="en-US" dirty="0" smtClean="0"/>
              <a:t>.</a:t>
            </a:r>
            <a:endParaRPr lang="en-US" dirty="0"/>
          </a:p>
        </p:txBody>
      </p:sp>
    </p:spTree>
    <p:extLst>
      <p:ext uri="{BB962C8B-B14F-4D97-AF65-F5344CB8AC3E}">
        <p14:creationId xmlns:p14="http://schemas.microsoft.com/office/powerpoint/2010/main" val="12950200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of this work and Scope for Future Work</a:t>
            </a:r>
            <a:endParaRPr lang="en-US" dirty="0"/>
          </a:p>
        </p:txBody>
      </p:sp>
      <p:sp>
        <p:nvSpPr>
          <p:cNvPr id="3" name="Content Placeholder 2"/>
          <p:cNvSpPr>
            <a:spLocks noGrp="1"/>
          </p:cNvSpPr>
          <p:nvPr>
            <p:ph idx="1"/>
          </p:nvPr>
        </p:nvSpPr>
        <p:spPr/>
        <p:txBody>
          <a:bodyPr>
            <a:normAutofit fontScale="85000" lnSpcReduction="20000"/>
          </a:bodyPr>
          <a:lstStyle/>
          <a:p>
            <a:pPr lvl="0"/>
            <a:r>
              <a:rPr lang="en-US" dirty="0"/>
              <a:t>While features that focus on structural and locational attributes of housing properties are crucial for estimating the Sale Price of Housing properties, they aren’t the only factors that influence the value in the housing market. Data on Demographics (Age, Income, Regional preferences of buyers, purpose of buying a property) is very important for understanding the Housing market. Interest Rates too impact the price and demand of houses. Economic cycles also influence Real Estate prices. Government Policies, Regulations, Legalizations are also important factors that may influence the sales of houses. The availability of data on above features would help build a predictive model that would more accurately understand the relationship between the features and target variable and yield more accurate predictions.</a:t>
            </a:r>
          </a:p>
          <a:p>
            <a:pPr lvl="0"/>
            <a:r>
              <a:rPr lang="en-US" dirty="0"/>
              <a:t>To conclude, the application of machine learning in property research is still at an early stage. We hope this study can provide some methodological improvements and contributions to property calculation and presenting an alternative to the valuation of housing prices. Future direction of research may consider incorporating additional property transaction data including more features</a:t>
            </a:r>
            <a:r>
              <a:rPr lang="en-US" dirty="0" smtClean="0"/>
              <a:t>.</a:t>
            </a:r>
            <a:endParaRPr lang="en-US" dirty="0"/>
          </a:p>
        </p:txBody>
      </p:sp>
    </p:spTree>
    <p:extLst>
      <p:ext uri="{BB962C8B-B14F-4D97-AF65-F5344CB8AC3E}">
        <p14:creationId xmlns:p14="http://schemas.microsoft.com/office/powerpoint/2010/main" val="42278121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040" y="2880360"/>
            <a:ext cx="1645920" cy="1097280"/>
          </a:xfrm>
          <a:prstGeom prst="rect">
            <a:avLst/>
          </a:prstGeom>
        </p:spPr>
      </p:pic>
    </p:spTree>
    <p:extLst>
      <p:ext uri="{BB962C8B-B14F-4D97-AF65-F5344CB8AC3E}">
        <p14:creationId xmlns:p14="http://schemas.microsoft.com/office/powerpoint/2010/main" val="206816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statement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endParaRPr lang="en-US" sz="2400" dirty="0" smtClean="0"/>
          </a:p>
          <a:p>
            <a:pPr marL="0" indent="0">
              <a:buNone/>
            </a:pPr>
            <a:endParaRPr lang="en-US" sz="2400" dirty="0"/>
          </a:p>
          <a:p>
            <a:pPr lvl="0"/>
            <a:r>
              <a:rPr lang="en-US" sz="2400" dirty="0"/>
              <a:t>Which variables are important to predict the price of variable? </a:t>
            </a:r>
          </a:p>
          <a:p>
            <a:pPr lvl="0"/>
            <a:r>
              <a:rPr lang="en-US" sz="2400" dirty="0"/>
              <a:t>How do these variables describe the price of the house?</a:t>
            </a:r>
          </a:p>
          <a:p>
            <a:endParaRPr lang="en-US" sz="2400" dirty="0"/>
          </a:p>
        </p:txBody>
      </p:sp>
    </p:spTree>
    <p:extLst>
      <p:ext uri="{BB962C8B-B14F-4D97-AF65-F5344CB8AC3E}">
        <p14:creationId xmlns:p14="http://schemas.microsoft.com/office/powerpoint/2010/main" val="855011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Conceptual Background of the Domain Problem</a:t>
            </a:r>
            <a:endParaRPr lang="en-US" sz="4000" dirty="0"/>
          </a:p>
        </p:txBody>
      </p:sp>
      <p:sp>
        <p:nvSpPr>
          <p:cNvPr id="3" name="Content Placeholder 2"/>
          <p:cNvSpPr>
            <a:spLocks noGrp="1"/>
          </p:cNvSpPr>
          <p:nvPr>
            <p:ph idx="1"/>
          </p:nvPr>
        </p:nvSpPr>
        <p:spPr/>
        <p:txBody>
          <a:bodyPr/>
          <a:lstStyle/>
          <a:p>
            <a:r>
              <a:rPr lang="en-US" dirty="0"/>
              <a:t>Predictive modelling, Market mix modelling, recommendation systems are some of the machine learning techniques used for achieving the business goals for housing companies. </a:t>
            </a:r>
            <a:endParaRPr lang="en-US" dirty="0" smtClean="0"/>
          </a:p>
          <a:p>
            <a:r>
              <a:rPr lang="en-US" dirty="0" smtClean="0"/>
              <a:t>Hedonic </a:t>
            </a:r>
            <a:r>
              <a:rPr lang="en-US" dirty="0"/>
              <a:t>Characteristics of Housing Price: A Hedonic approach is preferred for predicting the sale prices in the housing market because the market displays resilience, flexibility and spatial fixity. </a:t>
            </a:r>
            <a:endParaRPr lang="en-US" dirty="0" smtClean="0"/>
          </a:p>
          <a:p>
            <a:r>
              <a:rPr lang="en-US" dirty="0" smtClean="0"/>
              <a:t>Housing </a:t>
            </a:r>
            <a:r>
              <a:rPr lang="en-US" dirty="0"/>
              <a:t>Attributes: Studying the structural, locational, and economic attributes of housing properties is crucial in understanding their mutually inclusive relationships with their pricing.</a:t>
            </a:r>
          </a:p>
        </p:txBody>
      </p:sp>
    </p:spTree>
    <p:extLst>
      <p:ext uri="{BB962C8B-B14F-4D97-AF65-F5344CB8AC3E}">
        <p14:creationId xmlns:p14="http://schemas.microsoft.com/office/powerpoint/2010/main" val="1828457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Motivation for the Problem Undertaken</a:t>
            </a:r>
            <a:endParaRPr lang="en-US" dirty="0"/>
          </a:p>
        </p:txBody>
      </p:sp>
      <p:sp>
        <p:nvSpPr>
          <p:cNvPr id="3" name="Content Placeholder 2"/>
          <p:cNvSpPr>
            <a:spLocks noGrp="1"/>
          </p:cNvSpPr>
          <p:nvPr>
            <p:ph idx="1"/>
          </p:nvPr>
        </p:nvSpPr>
        <p:spPr/>
        <p:txBody>
          <a:bodyPr>
            <a:normAutofit/>
          </a:bodyPr>
          <a:lstStyle/>
          <a:p>
            <a:r>
              <a:rPr lang="en-US" dirty="0"/>
              <a:t>There is a steady rise in house demand with every passing year, and consequently the house prices are rising every year. The problem arises when there are numerous variables such as location and property demand that influence the pricing. </a:t>
            </a:r>
            <a:endParaRPr lang="en-US" dirty="0" smtClean="0"/>
          </a:p>
          <a:p>
            <a:r>
              <a:rPr lang="en-US" dirty="0" smtClean="0"/>
              <a:t>Therefore</a:t>
            </a:r>
            <a:r>
              <a:rPr lang="en-US" dirty="0"/>
              <a:t>, buyers, sellers, developers and the real estate industry are keen to know the most important factors influencing the house price to help investors make sound decisions and help house builders set the optimal house price. </a:t>
            </a:r>
            <a:endParaRPr lang="en-US" dirty="0" smtClean="0"/>
          </a:p>
          <a:p>
            <a:r>
              <a:rPr lang="en-US" dirty="0" smtClean="0"/>
              <a:t>There </a:t>
            </a:r>
            <a:r>
              <a:rPr lang="en-US" dirty="0"/>
              <a:t>are many benefits that home buyers, property investors, and house builders can reap from the house-price model. </a:t>
            </a:r>
          </a:p>
        </p:txBody>
      </p:sp>
    </p:spTree>
    <p:extLst>
      <p:ext uri="{BB962C8B-B14F-4D97-AF65-F5344CB8AC3E}">
        <p14:creationId xmlns:p14="http://schemas.microsoft.com/office/powerpoint/2010/main" val="3054726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This model aims to serve as a repository of such information and gainful insights to home buyers, property investors and house builders that will help them determine best house prices. </a:t>
            </a:r>
          </a:p>
          <a:p>
            <a:r>
              <a:rPr lang="en-US" dirty="0" smtClean="0"/>
              <a:t>This model can be useful for potential buyers in deciding the characteristics of a house they want that best fits their budget and will be of tremendous benefit, especially to housing developers and researchers, to ascertain the most significant attributes to determine house prices and to acknowledge the best machine learning model to be used to conduct a study in this field.</a:t>
            </a:r>
            <a:endParaRPr lang="en-US" dirty="0"/>
          </a:p>
        </p:txBody>
      </p:sp>
    </p:spTree>
    <p:extLst>
      <p:ext uri="{BB962C8B-B14F-4D97-AF65-F5344CB8AC3E}">
        <p14:creationId xmlns:p14="http://schemas.microsoft.com/office/powerpoint/2010/main" val="60917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b="1" dirty="0" smtClean="0"/>
              <a:t>Mathematical/ Analytical Modeling of the Problem</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Various Regression analysis techniques were used to build predictive models to understand the relationships that exist between Housing sales prices and various Housing property attributes. </a:t>
            </a:r>
            <a:endParaRPr lang="en-US" dirty="0" smtClean="0"/>
          </a:p>
          <a:p>
            <a:r>
              <a:rPr lang="en-US" dirty="0" smtClean="0"/>
              <a:t>The </a:t>
            </a:r>
            <a:r>
              <a:rPr lang="en-US" dirty="0"/>
              <a:t>Regression analysis models were used to predict the Sale price value for changes in Housing property attributes. </a:t>
            </a:r>
            <a:endParaRPr lang="en-US" dirty="0" smtClean="0"/>
          </a:p>
          <a:p>
            <a:r>
              <a:rPr lang="en-US" dirty="0" smtClean="0"/>
              <a:t>Regression </a:t>
            </a:r>
            <a:r>
              <a:rPr lang="en-US" dirty="0"/>
              <a:t>modelling techniques were used in this Problem since Sales Price data distribution is continuous in nature. </a:t>
            </a:r>
            <a:endParaRPr lang="en-US" dirty="0" smtClean="0"/>
          </a:p>
          <a:p>
            <a:r>
              <a:rPr lang="en-US" dirty="0" smtClean="0"/>
              <a:t>In </a:t>
            </a:r>
            <a:r>
              <a:rPr lang="en-US" dirty="0"/>
              <a:t>order to forecast house price, predictive models such as ridge regression Model, Random Forest Regression model, Decision tree Regression Model, Support Vector Machine Regression model, Extreme Gradient Boost Regression were used to describe how the values of Sale Price depended on the independent variables of various Housing property attributes</a:t>
            </a:r>
            <a:r>
              <a:rPr lang="en-US" dirty="0" smtClean="0"/>
              <a:t>.</a:t>
            </a:r>
            <a:endParaRPr lang="en-US" dirty="0"/>
          </a:p>
        </p:txBody>
      </p:sp>
    </p:spTree>
    <p:extLst>
      <p:ext uri="{BB962C8B-B14F-4D97-AF65-F5344CB8AC3E}">
        <p14:creationId xmlns:p14="http://schemas.microsoft.com/office/powerpoint/2010/main" val="1752913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TotalTime>
  <Words>2657</Words>
  <Application>Microsoft Office PowerPoint</Application>
  <PresentationFormat>Widescreen</PresentationFormat>
  <Paragraphs>386</Paragraphs>
  <Slides>42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Century</vt:lpstr>
      <vt:lpstr>Office Theme</vt:lpstr>
      <vt:lpstr>PowerPoint Presentation</vt:lpstr>
      <vt:lpstr>PowerPoint Presentation</vt:lpstr>
      <vt:lpstr>TOPICS TO BE DISCUSSED</vt:lpstr>
      <vt:lpstr>Introduction</vt:lpstr>
      <vt:lpstr>Problem statement</vt:lpstr>
      <vt:lpstr>Conceptual Background of the Domain Problem</vt:lpstr>
      <vt:lpstr>Motivation for the Problem Undertaken</vt:lpstr>
      <vt:lpstr>PowerPoint Presentation</vt:lpstr>
      <vt:lpstr>Mathematical/ Analytical Modeling of the Problem</vt:lpstr>
      <vt:lpstr>Data Analysis steps :</vt:lpstr>
      <vt:lpstr>Data Sources and their formats</vt:lpstr>
      <vt:lpstr>Data Preprocessing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Used:</vt:lpstr>
      <vt:lpstr>Visualizations – Univariate analysis</vt:lpstr>
      <vt:lpstr>Plotting strip plot for the  numerical columns</vt:lpstr>
      <vt:lpstr>Bivariate analysis</vt:lpstr>
      <vt:lpstr>Bivariate analysis for categorical columns</vt:lpstr>
      <vt:lpstr>Checking for outliers:</vt:lpstr>
      <vt:lpstr>Removing Outliers in train dataset:</vt:lpstr>
      <vt:lpstr>Checking for skewness:</vt:lpstr>
      <vt:lpstr>Correlation:</vt:lpstr>
      <vt:lpstr>Model/s Development and evaluation</vt:lpstr>
      <vt:lpstr>PCA on train dataset</vt:lpstr>
      <vt:lpstr>Finding Best Random State and Accuracy: </vt:lpstr>
      <vt:lpstr>PowerPoint Presentation</vt:lpstr>
      <vt:lpstr>PowerPoint Presentation</vt:lpstr>
      <vt:lpstr>v) DecisionTreeRegressor:</vt:lpstr>
      <vt:lpstr>Hyper parameter tuning </vt:lpstr>
      <vt:lpstr>PowerPoint Presentation</vt:lpstr>
      <vt:lpstr>PowerPoint Presentation</vt:lpstr>
      <vt:lpstr>PowerPoint Presentation</vt:lpstr>
      <vt:lpstr>Key Findings and Conclusions of the Study</vt:lpstr>
      <vt:lpstr>Learning Outcomes of the Study in respect of Data Science</vt:lpstr>
      <vt:lpstr>Limitations of this work and Scope for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37</cp:revision>
  <dcterms:created xsi:type="dcterms:W3CDTF">2022-05-12T11:37:08Z</dcterms:created>
  <dcterms:modified xsi:type="dcterms:W3CDTF">2022-05-13T12:20:12Z</dcterms:modified>
</cp:coreProperties>
</file>